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_rels/presentation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3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20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24.png" ContentType="image/png"/>
  <Override PartName="/ppt/media/image1.png" ContentType="image/png"/>
  <Override PartName="/ppt/media/image31.png" ContentType="image/png"/>
  <Override PartName="/ppt/media/image25.png" ContentType="image/png"/>
  <Override PartName="/ppt/media/image2.png" ContentType="image/png"/>
  <Override PartName="/ppt/media/image32.png" ContentType="image/png"/>
  <Override PartName="/ppt/media/image26.png" ContentType="image/png"/>
  <Override PartName="/ppt/media/image3.png" ContentType="image/png"/>
  <Override PartName="/ppt/media/image33.png" ContentType="image/png"/>
  <Override PartName="/ppt/media/image13.png" ContentType="image/png"/>
  <Override PartName="/ppt/media/image8.png" ContentType="image/png"/>
  <Override PartName="/ppt/media/image38.png" ContentType="image/png"/>
  <Override PartName="/ppt/media/image40.png" ContentType="image/png"/>
  <Override PartName="/ppt/media/image9.png" ContentType="image/png"/>
  <Override PartName="/ppt/media/image39.png" ContentType="image/png"/>
  <Override PartName="/ppt/media/image41.png" ContentType="image/png"/>
  <Override PartName="/ppt/media/image30.png" ContentType="image/png"/>
  <Override PartName="/ppt/media/image28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11.png" ContentType="image/png"/>
  <Override PartName="/ppt/media/image12.png" ContentType="image/png"/>
  <Override PartName="/ppt/media/image10.png" ContentType="image/png"/>
  <Override PartName="/ppt/media/image47.png" ContentType="image/png"/>
  <Override PartName="/ppt/media/image37.png" ContentType="image/png"/>
  <Override PartName="/ppt/media/image7.png" ContentType="image/png"/>
  <Override PartName="/ppt/media/image36.png" ContentType="image/png"/>
  <Override PartName="/ppt/media/image6.png" ContentType="image/png"/>
  <Override PartName="/ppt/media/image29.png" ContentType="image/png"/>
  <Override PartName="/ppt/media/image5.png" ContentType="image/png"/>
  <Override PartName="/ppt/media/image35.png" ContentType="image/png"/>
  <Override PartName="/ppt/media/image34.png" ContentType="image/png"/>
  <Override PartName="/ppt/media/image4.png" ContentType="image/png"/>
  <Override PartName="/ppt/media/image27.png" ContentType="image/png"/>
  <Override PartName="/ppt/presProps.xml" ContentType="application/vnd.openxmlformats-officedocument.presentationml.presProps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60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19.xml" ContentType="application/vnd.openxmlformats-officedocument.presentationml.slide+xml"/>
  <Override PartName="/ppt/slides/slide61.xml" ContentType="application/vnd.openxmlformats-officedocument.presentationml.slide+xml"/>
  <Override PartName="/ppt/slides/slide21.xml" ContentType="application/vnd.openxmlformats-officedocument.presentationml.slide+xml"/>
  <Override PartName="/ppt/slides/slide58.xml" ContentType="application/vnd.openxmlformats-officedocument.presentationml.slide+xml"/>
  <Override PartName="/ppt/slides/slide22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31.xml" ContentType="application/vnd.openxmlformats-officedocument.presentationml.slide+xml"/>
  <Override PartName="/ppt/slides/slide67.xml" ContentType="application/vnd.openxmlformats-officedocument.presentationml.slide+xml"/>
  <Override PartName="/ppt/slides/slide30.xml" ContentType="application/vnd.openxmlformats-officedocument.presentationml.slide+xml"/>
  <Override PartName="/ppt/slides/slide66.xml" ContentType="application/vnd.openxmlformats-officedocument.presentationml.slide+xml"/>
  <Override PartName="/ppt/slides/slide29.xml" ContentType="application/vnd.openxmlformats-officedocument.presentationml.slide+xml"/>
  <Override PartName="/ppt/slides/slide65.xml" ContentType="application/vnd.openxmlformats-officedocument.presentationml.slide+xml"/>
  <Override PartName="/ppt/slides/slide28.xml" ContentType="application/vnd.openxmlformats-officedocument.presentationml.slide+xml"/>
  <Override PartName="/ppt/slides/slide25.xml" ContentType="application/vnd.openxmlformats-officedocument.presentationml.slide+xml"/>
  <Override PartName="/ppt/slides/slide62.xml" ContentType="application/vnd.openxmlformats-officedocument.presentationml.slide+xml"/>
  <Override PartName="/ppt/slides/slide64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63.xml" ContentType="application/vnd.openxmlformats-officedocument.presentationml.slide+xml"/>
  <Override PartName="/ppt/slides/slide26.xml" ContentType="application/vnd.openxmlformats-officedocument.presentationml.slide+xml"/>
  <Override PartName="/ppt/slides/slide23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49.xml" ContentType="application/vnd.openxmlformats-officedocument.presentationml.slide+xml"/>
  <Override PartName="/ppt/slides/_rels/slide4.xml.rels" ContentType="application/vnd.openxmlformats-package.relationships+xml"/>
  <Override PartName="/ppt/slides/_rels/slide47.xml.rels" ContentType="application/vnd.openxmlformats-package.relationships+xml"/>
  <Override PartName="/ppt/slides/_rels/slide63.xml.rels" ContentType="application/vnd.openxmlformats-package.relationships+xml"/>
  <Override PartName="/ppt/slides/_rels/slide60.xml.rels" ContentType="application/vnd.openxmlformats-package.relationships+xml"/>
  <Override PartName="/ppt/slides/_rels/slide56.xml.rels" ContentType="application/vnd.openxmlformats-package.relationships+xml"/>
  <Override PartName="/ppt/slides/_rels/slide59.xml.rels" ContentType="application/vnd.openxmlformats-package.relationships+xml"/>
  <Override PartName="/ppt/slides/_rels/slide10.xml.rels" ContentType="application/vnd.openxmlformats-package.relationships+xml"/>
  <Override PartName="/ppt/slides/_rels/slide66.xml.rels" ContentType="application/vnd.openxmlformats-package.relationships+xml"/>
  <Override PartName="/ppt/slides/_rels/slide27.xml.rels" ContentType="application/vnd.openxmlformats-package.relationships+xml"/>
  <Override PartName="/ppt/slides/_rels/slide36.xml.rels" ContentType="application/vnd.openxmlformats-package.relationships+xml"/>
  <Override PartName="/ppt/slides/_rels/slide43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21.xml.rels" ContentType="application/vnd.openxmlformats-package.relationships+xml"/>
  <Override PartName="/ppt/slides/_rels/slide17.xml.rels" ContentType="application/vnd.openxmlformats-package.relationships+xml"/>
  <Override PartName="/ppt/slides/_rels/slide11.xml.rels" ContentType="application/vnd.openxmlformats-package.relationships+xml"/>
  <Override PartName="/ppt/slides/_rels/slide26.xml.rels" ContentType="application/vnd.openxmlformats-package.relationships+xml"/>
  <Override PartName="/ppt/slides/_rels/slide12.xml.rels" ContentType="application/vnd.openxmlformats-package.relationships+xml"/>
  <Override PartName="/ppt/slides/_rels/slide35.xml.rels" ContentType="application/vnd.openxmlformats-package.relationships+xml"/>
  <Override PartName="/ppt/slides/_rels/slide51.xml.rels" ContentType="application/vnd.openxmlformats-package.relationships+xml"/>
  <Override PartName="/ppt/slides/_rels/slide42.xml.rels" ContentType="application/vnd.openxmlformats-package.relationships+xml"/>
  <Override PartName="/ppt/slides/_rels/slide7.xml.rels" ContentType="application/vnd.openxmlformats-package.relationships+xml"/>
  <Override PartName="/ppt/slides/_rels/slide61.xml.rels" ContentType="application/vnd.openxmlformats-package.relationships+xml"/>
  <Override PartName="/ppt/slides/_rels/slide57.xml.rels" ContentType="application/vnd.openxmlformats-package.relationships+xml"/>
  <Override PartName="/ppt/slides/_rels/slide48.xml.rels" ContentType="application/vnd.openxmlformats-package.relationships+xml"/>
  <Override PartName="/ppt/slides/_rels/slide64.xml.rels" ContentType="application/vnd.openxmlformats-package.relationships+xml"/>
  <Override PartName="/ppt/slides/_rels/slide5.xml.rels" ContentType="application/vnd.openxmlformats-package.relationships+xml"/>
  <Override PartName="/ppt/slides/_rels/slide40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41.xml.rels" ContentType="application/vnd.openxmlformats-package.relationships+xml"/>
  <Override PartName="/ppt/slides/_rels/slide6.xml.rels" ContentType="application/vnd.openxmlformats-package.relationships+xml"/>
  <Override PartName="/ppt/slides/_rels/slide34.xml.rels" ContentType="application/vnd.openxmlformats-package.relationships+xml"/>
  <Override PartName="/ppt/slides/_rels/slide50.xml.rels" ContentType="application/vnd.openxmlformats-package.relationships+xml"/>
  <Override PartName="/ppt/slides/_rels/slide49.xml.rels" ContentType="application/vnd.openxmlformats-package.relationships+xml"/>
  <Override PartName="/ppt/slides/_rels/slide53.xml.rels" ContentType="application/vnd.openxmlformats-package.relationships+xml"/>
  <Override PartName="/ppt/slides/_rels/slide46.xml.rels" ContentType="application/vnd.openxmlformats-package.relationships+xml"/>
  <Override PartName="/ppt/slides/_rels/slide68.xml.rels" ContentType="application/vnd.openxmlformats-package.relationships+xml"/>
  <Override PartName="/ppt/slides/_rels/slide62.xml.rels" ContentType="application/vnd.openxmlformats-package.relationships+xml"/>
  <Override PartName="/ppt/slides/_rels/slide52.xml.rels" ContentType="application/vnd.openxmlformats-package.relationships+xml"/>
  <Override PartName="/ppt/slides/_rels/slide67.xml.rels" ContentType="application/vnd.openxmlformats-package.relationships+xml"/>
  <Override PartName="/ppt/slides/_rels/slide45.xml.rels" ContentType="application/vnd.openxmlformats-package.relationships+xml"/>
  <Override PartName="/ppt/slides/_rels/slide33.xml.rels" ContentType="application/vnd.openxmlformats-package.relationships+xml"/>
  <Override PartName="/ppt/slides/_rels/slide29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38.xml.rels" ContentType="application/vnd.openxmlformats-package.relationships+xml"/>
  <Override PartName="/ppt/slides/_rels/slide13.xml.rels" ContentType="application/vnd.openxmlformats-package.relationships+xml"/>
  <Override PartName="/ppt/slides/_rels/slide23.xml.rels" ContentType="application/vnd.openxmlformats-package.relationships+xml"/>
  <Override PartName="/ppt/slides/_rels/slide19.xml.rels" ContentType="application/vnd.openxmlformats-package.relationships+xml"/>
  <Override PartName="/ppt/slides/_rels/slide58.xml.rels" ContentType="application/vnd.openxmlformats-package.relationships+xml"/>
  <Override PartName="/ppt/slides/_rels/slide65.xml.rels" ContentType="application/vnd.openxmlformats-package.relationships+xml"/>
  <Override PartName="/ppt/slides/_rels/slide18.xml.rels" ContentType="application/vnd.openxmlformats-package.relationships+xml"/>
  <Override PartName="/ppt/slides/_rels/slide22.xml.rels" ContentType="application/vnd.openxmlformats-package.relationships+xml"/>
  <Override PartName="/ppt/slides/_rels/slide28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44.xml.rels" ContentType="application/vnd.openxmlformats-package.relationships+xml"/>
  <Override PartName="/ppt/slides/_rels/slide37.xml.rels" ContentType="application/vnd.openxmlformats-package.relationships+xml"/>
  <Override PartName="/ppt/slides/_rels/slide24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39.xml.rels" ContentType="application/vnd.openxmlformats-package.relationships+xml"/>
  <Override PartName="/ppt/slides/_rels/slide25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32.xml.rels" ContentType="application/vnd.openxmlformats-package.relationships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578E581-1D50-42B8-81A9-5C82825F90A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E91E678-6CAE-43A2-95D3-FE9F8A65856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5835A8F-7681-4230-B519-C4880CEE7B28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137B11B-4BF3-4F1F-AB55-D9FF951D16A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214BD42-B4A8-4A27-81AD-D1D5FBA3D4F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B2E2388-A76C-4114-8C16-8274C51ED00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FFEAD59-12D3-48C2-BE17-83FB71C2998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56FA9A7-6B32-4E95-BA67-FFF4F00E9AC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10A45B6-BE29-4CB8-A820-2F72E6BA87C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E5434BD-35E8-4898-8AA6-9BDADCDC8CE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35D6E69-BE5C-4383-87CC-1A75FF8C156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A2F59FA-752B-4855-9B92-69226FF4CD9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8CBDC76-ECEA-4354-869D-20ECC5E58CA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B3FBE24-461E-407A-8DB2-33703F0956C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C1F5123-F8AC-47E8-9C24-8405CF33322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2D43E1D-9C3A-4EF7-ACE7-21331D020338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843A6F3-3F5F-414F-940B-973A806831A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FE3B8D61-48D9-44AF-A649-5B022949ADE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F173DE57-C5A5-42B2-A9B5-03DB609D1F2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1EE35B02-0299-405C-97D3-4A0A6C28D2E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A52BF61E-4213-40E6-964C-B06DCDB7F1D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3D85B772-2E7C-40AD-8436-0D5B036D784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FA9A942-2C28-4F21-A1B1-6004F43E493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4BE0064F-ADCB-4391-8FC2-5D52970AD1D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843D164C-89F9-4B68-8653-E5D4586C07D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3BE8CC88-E6B4-46F5-8ED3-D3A0F28575B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F7E1A71A-283F-4898-A675-67C512C05D4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C154DFB2-9B6A-4DDB-92A2-EFC35C30F30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A50D51B-244F-49CD-8EA8-D3EB2D5D9AE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6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6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EB1DF27-2CEB-4318-8D00-B156FC17C840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D1E278D4-3BCF-46F2-8C05-174DBF72358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8BC6BC50-9C62-49D5-AC86-9044F330C30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48BDB8AD-EC8B-4F06-B192-B7EEB200219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39FF1FB-73E4-4C45-89A4-3C21C4BE641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DD2175C5-64DC-4E7F-9443-766C515BAC1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DDC31445-8798-4531-86FE-CFEAE9382A6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A986B4FA-BAA8-4500-960E-7B94FF4C22D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86B56786-CC9A-4B03-BE50-7FED2BC046D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22AF44CA-8B18-40D7-95FF-DDFDF0159E3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B62ED248-6EFB-446D-98A8-725AF5E4D34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AAD28A0E-409B-454F-BB87-F51A370A781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1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214C44AE-07E5-4DAA-9E9C-B4AF49D108B8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1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1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1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0DD74ED2-6A66-4737-A842-2D1EF1C9FEA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05B1982C-A556-40AE-B1BE-99173017A66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6807B88-B50A-40B7-A091-ED0E9D1586D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1A6B2CCC-1764-4D59-97AC-D3AD3B951C9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83753EF0-013C-4BAE-99A7-FA5445AEE29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847E154B-2F66-438A-904B-466D6D784C1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0E41EB11-78F8-4EF3-B7AC-79E93BFD80E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D630DA44-5222-4EFE-8A99-C7663CE5248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44ADCF68-C71D-482E-85BD-BCEA9CCF088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281101FD-F40E-4614-9761-DABDFC4203C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CEBB8170-BACF-4514-B431-42D4A0D5FF6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06439AF5-4E83-4763-9AEF-366A0052450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6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7FED58B0-3621-4830-A4B6-C0E893AEBFF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68EBF94-8C5D-4CF7-82CE-65C09405710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6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6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7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2410EBA0-11D3-4FEE-BC47-8CA9DB08EA8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CCD012B-751F-4BC5-AAF4-487AB33A140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CE110F0-75A6-4177-9F5A-66322159F7C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5030A8C-81DB-4224-BE06-851601D05E6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IN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6"/>
          <p:cNvGrpSpPr/>
          <p:nvPr/>
        </p:nvGrpSpPr>
        <p:grpSpPr>
          <a:xfrm>
            <a:off x="0" y="-8640"/>
            <a:ext cx="12189600" cy="6866640"/>
            <a:chOff x="0" y="-8640"/>
            <a:chExt cx="12189600" cy="6866640"/>
          </a:xfrm>
        </p:grpSpPr>
        <p:sp>
          <p:nvSpPr>
            <p:cNvPr id="1" name="Straight Connector 19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cap="rnd" w="9360">
              <a:solidFill>
                <a:srgbClr val="bfbf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" name="Straight Connector 20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cap="rnd" w="9360">
              <a:solidFill>
                <a:srgbClr val="d9d9d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" name="Rectangle 23"/>
            <p:cNvSpPr/>
            <p:nvPr/>
          </p:nvSpPr>
          <p:spPr>
            <a:xfrm>
              <a:off x="9181440" y="-8640"/>
              <a:ext cx="3004920" cy="686412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4" name="Rectangle 25"/>
            <p:cNvSpPr/>
            <p:nvPr/>
          </p:nvSpPr>
          <p:spPr>
            <a:xfrm>
              <a:off x="9603360" y="-8640"/>
              <a:ext cx="2585880" cy="686412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5" name="Isosceles Triangle 23"/>
            <p:cNvSpPr/>
            <p:nvPr/>
          </p:nvSpPr>
          <p:spPr>
            <a:xfrm>
              <a:off x="8932320" y="3048120"/>
              <a:ext cx="3257280" cy="3807360"/>
            </a:xfrm>
            <a:prstGeom prst="triangle">
              <a:avLst>
                <a:gd name="adj" fmla="val 100000"/>
              </a:avLst>
            </a:prstGeom>
            <a:solidFill>
              <a:srgbClr val="54a021">
                <a:alpha val="72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6" name="Rectangle 27"/>
            <p:cNvSpPr/>
            <p:nvPr/>
          </p:nvSpPr>
          <p:spPr>
            <a:xfrm>
              <a:off x="9334440" y="-8640"/>
              <a:ext cx="2851920" cy="686412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7" name="Rectangle 28"/>
            <p:cNvSpPr/>
            <p:nvPr/>
          </p:nvSpPr>
          <p:spPr>
            <a:xfrm>
              <a:off x="10898640" y="-8640"/>
              <a:ext cx="1287720" cy="686412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8" name="Rectangle 29"/>
            <p:cNvSpPr/>
            <p:nvPr/>
          </p:nvSpPr>
          <p:spPr>
            <a:xfrm>
              <a:off x="10938960" y="-8640"/>
              <a:ext cx="1247400" cy="686412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9" name="Isosceles Triangle 27"/>
            <p:cNvSpPr/>
            <p:nvPr/>
          </p:nvSpPr>
          <p:spPr>
            <a:xfrm>
              <a:off x="10371600" y="3589920"/>
              <a:ext cx="1814760" cy="3265560"/>
            </a:xfrm>
            <a:prstGeom prst="triangle">
              <a:avLst>
                <a:gd name="adj" fmla="val 100000"/>
              </a:avLst>
            </a:prstGeom>
            <a:solidFill>
              <a:srgbClr val="90c226">
                <a:alpha val="8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10" name="Isosceles Triangle 28"/>
            <p:cNvSpPr/>
            <p:nvPr/>
          </p:nvSpPr>
          <p:spPr>
            <a:xfrm>
              <a:off x="0" y="4013280"/>
              <a:ext cx="446040" cy="2842200"/>
            </a:xfrm>
            <a:prstGeom prst="triangle">
              <a:avLst>
                <a:gd name="adj" fmla="val 0"/>
              </a:avLst>
            </a:prstGeom>
            <a:solidFill>
              <a:srgbClr val="90c226">
                <a:alpha val="85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" name="PlaceHolder 1"/>
          <p:cNvSpPr>
            <a:spLocks noGrp="1"/>
          </p:cNvSpPr>
          <p:nvPr>
            <p:ph type="ftr" idx="1"/>
          </p:nvPr>
        </p:nvSpPr>
        <p:spPr>
          <a:xfrm>
            <a:off x="677160" y="6041520"/>
            <a:ext cx="629496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en-IN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en-IN" sz="1400" spc="-1" strike="noStrike">
                <a:latin typeface="Times New Roman"/>
              </a:rPr>
              <a:t> </a:t>
            </a:r>
            <a:endParaRPr b="0" lang="en-IN" sz="1400" spc="-1" strike="noStrike">
              <a:latin typeface="Times New Roman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ldNum" idx="2"/>
          </p:nvPr>
        </p:nvSpPr>
        <p:spPr>
          <a:xfrm>
            <a:off x="8590680" y="6041520"/>
            <a:ext cx="68076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lnSpc>
                <a:spcPct val="100000"/>
              </a:lnSpc>
              <a:buNone/>
              <a:defRPr b="0" lang="en-IN" sz="2400" spc="-1" strike="noStrike">
                <a:latin typeface="Times New Roman"/>
              </a:defRPr>
            </a:lvl1pPr>
          </a:lstStyle>
          <a:p>
            <a:pPr>
              <a:lnSpc>
                <a:spcPct val="100000"/>
              </a:lnSpc>
              <a:buNone/>
            </a:pPr>
            <a:fld id="{9C0F1204-69CC-47B1-AF7C-A10898C91DFE}" type="slidenum">
              <a:rPr b="0" lang="en-IN" sz="2400" spc="-1" strike="noStrike">
                <a:latin typeface="Times New Roman"/>
              </a:rPr>
              <a:t>68</a:t>
            </a:fld>
            <a:endParaRPr b="0" lang="en-IN" sz="2400" spc="-1" strike="noStrike">
              <a:latin typeface="Times New Roman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dt" idx="3"/>
          </p:nvPr>
        </p:nvSpPr>
        <p:spPr>
          <a:xfrm>
            <a:off x="7205040" y="6041520"/>
            <a:ext cx="90936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en-IN" sz="1400" spc="-1" strike="noStrike">
                <a:latin typeface="Times New Roman"/>
              </a:defRPr>
            </a:lvl1pPr>
          </a:lstStyle>
          <a:p>
            <a:r>
              <a:rPr b="0" lang="en-IN" sz="1400" spc="-1" strike="noStrike">
                <a:latin typeface="Times New Roman"/>
              </a:rPr>
              <a:t> </a:t>
            </a:r>
            <a:endParaRPr b="0" lang="en-IN" sz="1400" spc="-1" strike="noStrike"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IN" sz="4400" spc="-1" strike="noStrike">
                <a:latin typeface="Arial"/>
              </a:rPr>
              <a:t>Click to edit the title text format</a:t>
            </a:r>
            <a:endParaRPr b="0" lang="en-IN" sz="4400" spc="-1" strike="noStrike">
              <a:latin typeface="Arial"/>
            </a:endParaRPr>
          </a:p>
        </p:txBody>
      </p:sp>
      <p:sp>
        <p:nvSpPr>
          <p:cNvPr id="1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3200" spc="-1" strike="noStrike">
                <a:latin typeface="Arial"/>
              </a:rPr>
              <a:t>Click to edit the outline text format</a:t>
            </a:r>
            <a:endParaRPr b="0" lang="en-IN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800" spc="-1" strike="noStrike">
                <a:latin typeface="Arial"/>
              </a:rPr>
              <a:t>Second Outline Level</a:t>
            </a:r>
            <a:endParaRPr b="0" lang="en-IN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400" spc="-1" strike="noStrike">
                <a:latin typeface="Arial"/>
              </a:rPr>
              <a:t>Third Outline Level</a:t>
            </a:r>
            <a:endParaRPr b="0" lang="en-IN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000" spc="-1" strike="noStrike">
                <a:latin typeface="Arial"/>
              </a:rPr>
              <a:t>Fourth Outline Level</a:t>
            </a:r>
            <a:endParaRPr b="0" lang="en-IN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Fifth Outline Level</a:t>
            </a:r>
            <a:endParaRPr b="0" lang="en-IN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Sixth Outline Level</a:t>
            </a:r>
            <a:endParaRPr b="0" lang="en-IN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Seventh Outline Level</a:t>
            </a:r>
            <a:endParaRPr b="0" lang="en-IN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6"/>
          <p:cNvGrpSpPr/>
          <p:nvPr/>
        </p:nvGrpSpPr>
        <p:grpSpPr>
          <a:xfrm>
            <a:off x="0" y="-8640"/>
            <a:ext cx="12189600" cy="6866640"/>
            <a:chOff x="0" y="-8640"/>
            <a:chExt cx="12189600" cy="6866640"/>
          </a:xfrm>
        </p:grpSpPr>
        <p:sp>
          <p:nvSpPr>
            <p:cNvPr id="53" name="Straight Connector 19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cap="rnd" w="9360">
              <a:solidFill>
                <a:srgbClr val="bfbf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" name="Straight Connector 20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cap="rnd" w="9360">
              <a:solidFill>
                <a:srgbClr val="d9d9d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" name="Rectangle 23"/>
            <p:cNvSpPr/>
            <p:nvPr/>
          </p:nvSpPr>
          <p:spPr>
            <a:xfrm>
              <a:off x="9181440" y="-8640"/>
              <a:ext cx="3004920" cy="686412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56" name="Rectangle 25"/>
            <p:cNvSpPr/>
            <p:nvPr/>
          </p:nvSpPr>
          <p:spPr>
            <a:xfrm>
              <a:off x="9603360" y="-8640"/>
              <a:ext cx="2585880" cy="686412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57" name="Isosceles Triangle 23"/>
            <p:cNvSpPr/>
            <p:nvPr/>
          </p:nvSpPr>
          <p:spPr>
            <a:xfrm>
              <a:off x="8932320" y="3048120"/>
              <a:ext cx="3257280" cy="3807360"/>
            </a:xfrm>
            <a:prstGeom prst="triangle">
              <a:avLst>
                <a:gd name="adj" fmla="val 100000"/>
              </a:avLst>
            </a:prstGeom>
            <a:solidFill>
              <a:srgbClr val="54a021">
                <a:alpha val="72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58" name="Rectangle 27"/>
            <p:cNvSpPr/>
            <p:nvPr/>
          </p:nvSpPr>
          <p:spPr>
            <a:xfrm>
              <a:off x="9334440" y="-8640"/>
              <a:ext cx="2851920" cy="686412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59" name="Rectangle 28"/>
            <p:cNvSpPr/>
            <p:nvPr/>
          </p:nvSpPr>
          <p:spPr>
            <a:xfrm>
              <a:off x="10898640" y="-8640"/>
              <a:ext cx="1287720" cy="686412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60" name="Rectangle 29"/>
            <p:cNvSpPr/>
            <p:nvPr/>
          </p:nvSpPr>
          <p:spPr>
            <a:xfrm>
              <a:off x="10938960" y="-8640"/>
              <a:ext cx="1247400" cy="686412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61" name="Isosceles Triangle 27"/>
            <p:cNvSpPr/>
            <p:nvPr/>
          </p:nvSpPr>
          <p:spPr>
            <a:xfrm>
              <a:off x="10371600" y="3589920"/>
              <a:ext cx="1814760" cy="3265560"/>
            </a:xfrm>
            <a:prstGeom prst="triangle">
              <a:avLst>
                <a:gd name="adj" fmla="val 100000"/>
              </a:avLst>
            </a:prstGeom>
            <a:solidFill>
              <a:srgbClr val="90c226">
                <a:alpha val="8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62" name="Isosceles Triangle 28"/>
            <p:cNvSpPr/>
            <p:nvPr/>
          </p:nvSpPr>
          <p:spPr>
            <a:xfrm>
              <a:off x="0" y="4013280"/>
              <a:ext cx="446040" cy="2842200"/>
            </a:xfrm>
            <a:prstGeom prst="triangle">
              <a:avLst>
                <a:gd name="adj" fmla="val 0"/>
              </a:avLst>
            </a:prstGeom>
            <a:solidFill>
              <a:srgbClr val="90c226">
                <a:alpha val="85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63" name="Group 6"/>
          <p:cNvGrpSpPr/>
          <p:nvPr/>
        </p:nvGrpSpPr>
        <p:grpSpPr>
          <a:xfrm>
            <a:off x="2520" y="-8640"/>
            <a:ext cx="12187080" cy="6866640"/>
            <a:chOff x="2520" y="-8640"/>
            <a:chExt cx="12187080" cy="6866640"/>
          </a:xfrm>
        </p:grpSpPr>
        <p:sp>
          <p:nvSpPr>
            <p:cNvPr id="64" name="Straight Connector 31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cap="rnd" w="9360">
              <a:solidFill>
                <a:srgbClr val="bfbf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" name="Straight Connector 20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cap="rnd" w="9360">
              <a:solidFill>
                <a:srgbClr val="d9d9d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" name="Rectangle 23"/>
            <p:cNvSpPr/>
            <p:nvPr/>
          </p:nvSpPr>
          <p:spPr>
            <a:xfrm>
              <a:off x="9181440" y="-8640"/>
              <a:ext cx="3004920" cy="686412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67" name="Rectangle 25"/>
            <p:cNvSpPr/>
            <p:nvPr/>
          </p:nvSpPr>
          <p:spPr>
            <a:xfrm>
              <a:off x="9603360" y="-8640"/>
              <a:ext cx="2585880" cy="686412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68" name="Isosceles Triangle 26"/>
            <p:cNvSpPr/>
            <p:nvPr/>
          </p:nvSpPr>
          <p:spPr>
            <a:xfrm>
              <a:off x="8932320" y="3048120"/>
              <a:ext cx="3257280" cy="3807360"/>
            </a:xfrm>
            <a:prstGeom prst="triangle">
              <a:avLst>
                <a:gd name="adj" fmla="val 100000"/>
              </a:avLst>
            </a:prstGeom>
            <a:solidFill>
              <a:srgbClr val="54a021">
                <a:alpha val="72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69" name="Rectangle 27"/>
            <p:cNvSpPr/>
            <p:nvPr/>
          </p:nvSpPr>
          <p:spPr>
            <a:xfrm>
              <a:off x="9334440" y="-8640"/>
              <a:ext cx="2851920" cy="686412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70" name="Rectangle 28"/>
            <p:cNvSpPr/>
            <p:nvPr/>
          </p:nvSpPr>
          <p:spPr>
            <a:xfrm>
              <a:off x="10898640" y="-8640"/>
              <a:ext cx="1287720" cy="686412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71" name="Rectangle 29"/>
            <p:cNvSpPr/>
            <p:nvPr/>
          </p:nvSpPr>
          <p:spPr>
            <a:xfrm>
              <a:off x="10938960" y="-8640"/>
              <a:ext cx="1247400" cy="686412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72" name="Isosceles Triangle 30"/>
            <p:cNvSpPr/>
            <p:nvPr/>
          </p:nvSpPr>
          <p:spPr>
            <a:xfrm>
              <a:off x="10371600" y="3589920"/>
              <a:ext cx="1814760" cy="3265560"/>
            </a:xfrm>
            <a:prstGeom prst="triangle">
              <a:avLst>
                <a:gd name="adj" fmla="val 100000"/>
              </a:avLst>
            </a:prstGeom>
            <a:solidFill>
              <a:srgbClr val="90c226">
                <a:alpha val="8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73" name="Isosceles Triangle 18"/>
            <p:cNvSpPr/>
            <p:nvPr/>
          </p:nvSpPr>
          <p:spPr>
            <a:xfrm rot="10800000">
              <a:off x="2520" y="2520"/>
              <a:ext cx="840240" cy="5663520"/>
            </a:xfrm>
            <a:prstGeom prst="triangle">
              <a:avLst>
                <a:gd name="adj" fmla="val 100000"/>
              </a:avLst>
            </a:prstGeom>
            <a:solidFill>
              <a:srgbClr val="90c226">
                <a:alpha val="85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4" name="PlaceHolder 1"/>
          <p:cNvSpPr>
            <a:spLocks noGrp="1"/>
          </p:cNvSpPr>
          <p:nvPr>
            <p:ph type="ftr" idx="4"/>
          </p:nvPr>
        </p:nvSpPr>
        <p:spPr>
          <a:xfrm>
            <a:off x="677160" y="6041520"/>
            <a:ext cx="629496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en-IN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en-IN" sz="1400" spc="-1" strike="noStrike">
                <a:latin typeface="Times New Roman"/>
              </a:rPr>
              <a:t>&lt;footer&gt;</a:t>
            </a:r>
            <a:endParaRPr b="0" lang="en-IN" sz="1400" spc="-1" strike="noStrike">
              <a:latin typeface="Times New Roman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ldNum" idx="5"/>
          </p:nvPr>
        </p:nvSpPr>
        <p:spPr>
          <a:xfrm>
            <a:off x="8590680" y="6041520"/>
            <a:ext cx="68076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lnSpc>
                <a:spcPct val="100000"/>
              </a:lnSpc>
              <a:buNone/>
              <a:defRPr b="0" lang="en-IN" sz="2400" spc="-1" strike="noStrike">
                <a:latin typeface="Times New Roman"/>
              </a:defRPr>
            </a:lvl1pPr>
          </a:lstStyle>
          <a:p>
            <a:pPr>
              <a:lnSpc>
                <a:spcPct val="100000"/>
              </a:lnSpc>
              <a:buNone/>
            </a:pPr>
            <a:fld id="{37E1C6E2-8EAF-452D-BA22-C2633F467735}" type="slidenum">
              <a:rPr b="0" lang="en-IN" sz="2400" spc="-1" strike="noStrike">
                <a:latin typeface="Times New Roman"/>
              </a:rPr>
              <a:t>&lt;number&gt;</a:t>
            </a:fld>
            <a:endParaRPr b="0" lang="en-IN" sz="2400" spc="-1" strike="noStrike">
              <a:latin typeface="Times New Roman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dt" idx="6"/>
          </p:nvPr>
        </p:nvSpPr>
        <p:spPr>
          <a:xfrm>
            <a:off x="7205040" y="6041520"/>
            <a:ext cx="90936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en-IN" sz="1400" spc="-1" strike="noStrike">
                <a:latin typeface="Times New Roman"/>
              </a:defRPr>
            </a:lvl1pPr>
          </a:lstStyle>
          <a:p>
            <a:r>
              <a:rPr b="0" lang="en-IN" sz="1400" spc="-1" strike="noStrike">
                <a:latin typeface="Times New Roman"/>
              </a:rPr>
              <a:t>&lt;date/time&gt;</a:t>
            </a:r>
            <a:endParaRPr b="0" lang="en-IN" sz="1400" spc="-1" strike="noStrike">
              <a:latin typeface="Times New Roman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IN" sz="4400" spc="-1" strike="noStrike">
                <a:latin typeface="Arial"/>
              </a:rPr>
              <a:t>Click to edit the title text format</a:t>
            </a:r>
            <a:endParaRPr b="0" lang="en-IN" sz="44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3200" spc="-1" strike="noStrike">
                <a:latin typeface="Arial"/>
              </a:rPr>
              <a:t>Click to edit the outline text format</a:t>
            </a:r>
            <a:endParaRPr b="0" lang="en-IN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800" spc="-1" strike="noStrike">
                <a:latin typeface="Arial"/>
              </a:rPr>
              <a:t>Second Outline Level</a:t>
            </a:r>
            <a:endParaRPr b="0" lang="en-IN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400" spc="-1" strike="noStrike">
                <a:latin typeface="Arial"/>
              </a:rPr>
              <a:t>Third Outline Level</a:t>
            </a:r>
            <a:endParaRPr b="0" lang="en-IN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000" spc="-1" strike="noStrike">
                <a:latin typeface="Arial"/>
              </a:rPr>
              <a:t>Fourth Outline Level</a:t>
            </a:r>
            <a:endParaRPr b="0" lang="en-IN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Fifth Outline Level</a:t>
            </a:r>
            <a:endParaRPr b="0" lang="en-IN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Sixth Outline Level</a:t>
            </a:r>
            <a:endParaRPr b="0" lang="en-IN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Seventh Outline Level</a:t>
            </a:r>
            <a:endParaRPr b="0" lang="en-IN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6"/>
          <p:cNvGrpSpPr/>
          <p:nvPr/>
        </p:nvGrpSpPr>
        <p:grpSpPr>
          <a:xfrm>
            <a:off x="0" y="-8640"/>
            <a:ext cx="12189600" cy="6866640"/>
            <a:chOff x="0" y="-8640"/>
            <a:chExt cx="12189600" cy="6866640"/>
          </a:xfrm>
        </p:grpSpPr>
        <p:sp>
          <p:nvSpPr>
            <p:cNvPr id="116" name="Straight Connector 19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cap="rnd" w="9360">
              <a:solidFill>
                <a:srgbClr val="bfbf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" name="Straight Connector 20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cap="rnd" w="9360">
              <a:solidFill>
                <a:srgbClr val="d9d9d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" name="Rectangle 23"/>
            <p:cNvSpPr/>
            <p:nvPr/>
          </p:nvSpPr>
          <p:spPr>
            <a:xfrm>
              <a:off x="9181440" y="-8640"/>
              <a:ext cx="3004920" cy="686412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119" name="Rectangle 25"/>
            <p:cNvSpPr/>
            <p:nvPr/>
          </p:nvSpPr>
          <p:spPr>
            <a:xfrm>
              <a:off x="9603360" y="-8640"/>
              <a:ext cx="2585880" cy="686412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120" name="Isosceles Triangle 23"/>
            <p:cNvSpPr/>
            <p:nvPr/>
          </p:nvSpPr>
          <p:spPr>
            <a:xfrm>
              <a:off x="8932320" y="3048120"/>
              <a:ext cx="3257280" cy="3807360"/>
            </a:xfrm>
            <a:prstGeom prst="triangle">
              <a:avLst>
                <a:gd name="adj" fmla="val 100000"/>
              </a:avLst>
            </a:prstGeom>
            <a:solidFill>
              <a:srgbClr val="54a021">
                <a:alpha val="72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121" name="Rectangle 27"/>
            <p:cNvSpPr/>
            <p:nvPr/>
          </p:nvSpPr>
          <p:spPr>
            <a:xfrm>
              <a:off x="9334440" y="-8640"/>
              <a:ext cx="2851920" cy="686412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122" name="Rectangle 28"/>
            <p:cNvSpPr/>
            <p:nvPr/>
          </p:nvSpPr>
          <p:spPr>
            <a:xfrm>
              <a:off x="10898640" y="-8640"/>
              <a:ext cx="1287720" cy="686412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123" name="Rectangle 29"/>
            <p:cNvSpPr/>
            <p:nvPr/>
          </p:nvSpPr>
          <p:spPr>
            <a:xfrm>
              <a:off x="10938960" y="-8640"/>
              <a:ext cx="1247400" cy="686412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124" name="Isosceles Triangle 27"/>
            <p:cNvSpPr/>
            <p:nvPr/>
          </p:nvSpPr>
          <p:spPr>
            <a:xfrm>
              <a:off x="10371600" y="3589920"/>
              <a:ext cx="1814760" cy="3265560"/>
            </a:xfrm>
            <a:prstGeom prst="triangle">
              <a:avLst>
                <a:gd name="adj" fmla="val 100000"/>
              </a:avLst>
            </a:prstGeom>
            <a:solidFill>
              <a:srgbClr val="90c226">
                <a:alpha val="8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125" name="Isosceles Triangle 28"/>
            <p:cNvSpPr/>
            <p:nvPr/>
          </p:nvSpPr>
          <p:spPr>
            <a:xfrm>
              <a:off x="0" y="4013280"/>
              <a:ext cx="446040" cy="2842200"/>
            </a:xfrm>
            <a:prstGeom prst="triangle">
              <a:avLst>
                <a:gd name="adj" fmla="val 0"/>
              </a:avLst>
            </a:prstGeom>
            <a:solidFill>
              <a:srgbClr val="90c226">
                <a:alpha val="85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6" name="PlaceHolder 1"/>
          <p:cNvSpPr>
            <a:spLocks noGrp="1"/>
          </p:cNvSpPr>
          <p:nvPr>
            <p:ph type="ftr" idx="7"/>
          </p:nvPr>
        </p:nvSpPr>
        <p:spPr>
          <a:xfrm>
            <a:off x="677160" y="6041520"/>
            <a:ext cx="629496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en-IN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en-IN" sz="1400" spc="-1" strike="noStrike">
                <a:latin typeface="Times New Roman"/>
              </a:rPr>
              <a:t>&lt;footer&gt;</a:t>
            </a:r>
            <a:endParaRPr b="0" lang="en-IN" sz="1400" spc="-1" strike="noStrike">
              <a:latin typeface="Times New Roman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sldNum" idx="8"/>
          </p:nvPr>
        </p:nvSpPr>
        <p:spPr>
          <a:xfrm>
            <a:off x="8590680" y="6041520"/>
            <a:ext cx="68076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lnSpc>
                <a:spcPct val="100000"/>
              </a:lnSpc>
              <a:buNone/>
              <a:defRPr b="0" lang="en-IN" sz="2400" spc="-1" strike="noStrike">
                <a:latin typeface="Times New Roman"/>
              </a:defRPr>
            </a:lvl1pPr>
          </a:lstStyle>
          <a:p>
            <a:pPr>
              <a:lnSpc>
                <a:spcPct val="100000"/>
              </a:lnSpc>
              <a:buNone/>
            </a:pPr>
            <a:fld id="{C339675B-8B0F-4AB8-A01C-E51507908BCF}" type="slidenum">
              <a:rPr b="0" lang="en-IN" sz="2400" spc="-1" strike="noStrike">
                <a:latin typeface="Times New Roman"/>
              </a:rPr>
              <a:t>&lt;number&gt;</a:t>
            </a:fld>
            <a:endParaRPr b="0" lang="en-IN" sz="2400" spc="-1" strike="noStrike">
              <a:latin typeface="Times New Roman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dt" idx="9"/>
          </p:nvPr>
        </p:nvSpPr>
        <p:spPr>
          <a:xfrm>
            <a:off x="7205040" y="6041520"/>
            <a:ext cx="90936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en-IN" sz="1400" spc="-1" strike="noStrike">
                <a:latin typeface="Times New Roman"/>
              </a:defRPr>
            </a:lvl1pPr>
          </a:lstStyle>
          <a:p>
            <a:r>
              <a:rPr b="0" lang="en-IN" sz="1400" spc="-1" strike="noStrike">
                <a:latin typeface="Times New Roman"/>
              </a:rPr>
              <a:t>&lt;date/time&gt;</a:t>
            </a:r>
            <a:endParaRPr b="0" lang="en-IN" sz="1400" spc="-1" strike="noStrike">
              <a:latin typeface="Times New Roman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IN" sz="4400" spc="-1" strike="noStrike">
                <a:latin typeface="Arial"/>
              </a:rPr>
              <a:t>Click to edit the title text format</a:t>
            </a:r>
            <a:endParaRPr b="0" lang="en-IN" sz="4400" spc="-1" strike="noStrike">
              <a:latin typeface="Arial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3200" spc="-1" strike="noStrike">
                <a:latin typeface="Arial"/>
              </a:rPr>
              <a:t>Click to edit the outline text format</a:t>
            </a:r>
            <a:endParaRPr b="0" lang="en-IN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800" spc="-1" strike="noStrike">
                <a:latin typeface="Arial"/>
              </a:rPr>
              <a:t>Second Outline Level</a:t>
            </a:r>
            <a:endParaRPr b="0" lang="en-IN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400" spc="-1" strike="noStrike">
                <a:latin typeface="Arial"/>
              </a:rPr>
              <a:t>Third Outline Level</a:t>
            </a:r>
            <a:endParaRPr b="0" lang="en-IN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000" spc="-1" strike="noStrike">
                <a:latin typeface="Arial"/>
              </a:rPr>
              <a:t>Fourth Outline Level</a:t>
            </a:r>
            <a:endParaRPr b="0" lang="en-IN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Fifth Outline Level</a:t>
            </a:r>
            <a:endParaRPr b="0" lang="en-IN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Sixth Outline Level</a:t>
            </a:r>
            <a:endParaRPr b="0" lang="en-IN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Seventh Outline Level</a:t>
            </a:r>
            <a:endParaRPr b="0" lang="en-IN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oup 6"/>
          <p:cNvGrpSpPr/>
          <p:nvPr/>
        </p:nvGrpSpPr>
        <p:grpSpPr>
          <a:xfrm>
            <a:off x="0" y="-8640"/>
            <a:ext cx="12189600" cy="6866640"/>
            <a:chOff x="0" y="-8640"/>
            <a:chExt cx="12189600" cy="6866640"/>
          </a:xfrm>
        </p:grpSpPr>
        <p:sp>
          <p:nvSpPr>
            <p:cNvPr id="168" name="Straight Connector 19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cap="rnd" w="9360">
              <a:solidFill>
                <a:srgbClr val="bfbf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" name="Straight Connector 20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cap="rnd" w="9360">
              <a:solidFill>
                <a:srgbClr val="d9d9d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" name="Rectangle 23"/>
            <p:cNvSpPr/>
            <p:nvPr/>
          </p:nvSpPr>
          <p:spPr>
            <a:xfrm>
              <a:off x="9181440" y="-8640"/>
              <a:ext cx="3004920" cy="686412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171" name="Rectangle 25"/>
            <p:cNvSpPr/>
            <p:nvPr/>
          </p:nvSpPr>
          <p:spPr>
            <a:xfrm>
              <a:off x="9603360" y="-8640"/>
              <a:ext cx="2585880" cy="686412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172" name="Isosceles Triangle 23"/>
            <p:cNvSpPr/>
            <p:nvPr/>
          </p:nvSpPr>
          <p:spPr>
            <a:xfrm>
              <a:off x="8932320" y="3048120"/>
              <a:ext cx="3257280" cy="3807360"/>
            </a:xfrm>
            <a:prstGeom prst="triangle">
              <a:avLst>
                <a:gd name="adj" fmla="val 100000"/>
              </a:avLst>
            </a:prstGeom>
            <a:solidFill>
              <a:srgbClr val="54a021">
                <a:alpha val="72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173" name="Rectangle 27"/>
            <p:cNvSpPr/>
            <p:nvPr/>
          </p:nvSpPr>
          <p:spPr>
            <a:xfrm>
              <a:off x="9334440" y="-8640"/>
              <a:ext cx="2851920" cy="686412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174" name="Rectangle 28"/>
            <p:cNvSpPr/>
            <p:nvPr/>
          </p:nvSpPr>
          <p:spPr>
            <a:xfrm>
              <a:off x="10898640" y="-8640"/>
              <a:ext cx="1287720" cy="686412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175" name="Rectangle 29"/>
            <p:cNvSpPr/>
            <p:nvPr/>
          </p:nvSpPr>
          <p:spPr>
            <a:xfrm>
              <a:off x="10938960" y="-8640"/>
              <a:ext cx="1247400" cy="686412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176" name="Isosceles Triangle 27"/>
            <p:cNvSpPr/>
            <p:nvPr/>
          </p:nvSpPr>
          <p:spPr>
            <a:xfrm>
              <a:off x="10371600" y="3589920"/>
              <a:ext cx="1814760" cy="3265560"/>
            </a:xfrm>
            <a:prstGeom prst="triangle">
              <a:avLst>
                <a:gd name="adj" fmla="val 100000"/>
              </a:avLst>
            </a:prstGeom>
            <a:solidFill>
              <a:srgbClr val="90c226">
                <a:alpha val="8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177" name="Isosceles Triangle 28"/>
            <p:cNvSpPr/>
            <p:nvPr/>
          </p:nvSpPr>
          <p:spPr>
            <a:xfrm>
              <a:off x="0" y="4013280"/>
              <a:ext cx="446040" cy="2842200"/>
            </a:xfrm>
            <a:prstGeom prst="triangle">
              <a:avLst>
                <a:gd name="adj" fmla="val 0"/>
              </a:avLst>
            </a:prstGeom>
            <a:solidFill>
              <a:srgbClr val="90c226">
                <a:alpha val="85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78" name="PlaceHolder 1"/>
          <p:cNvSpPr>
            <a:spLocks noGrp="1"/>
          </p:cNvSpPr>
          <p:nvPr>
            <p:ph type="ftr" idx="10"/>
          </p:nvPr>
        </p:nvSpPr>
        <p:spPr>
          <a:xfrm>
            <a:off x="677160" y="6041520"/>
            <a:ext cx="629496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en-IN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en-IN" sz="1400" spc="-1" strike="noStrike">
                <a:latin typeface="Times New Roman"/>
              </a:rPr>
              <a:t>&lt;footer&gt;</a:t>
            </a:r>
            <a:endParaRPr b="0" lang="en-IN" sz="1400" spc="-1" strike="noStrike">
              <a:latin typeface="Times New Roman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sldNum" idx="11"/>
          </p:nvPr>
        </p:nvSpPr>
        <p:spPr>
          <a:xfrm>
            <a:off x="8590680" y="6041520"/>
            <a:ext cx="68076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lnSpc>
                <a:spcPct val="100000"/>
              </a:lnSpc>
              <a:buNone/>
              <a:defRPr b="0" lang="en-IN" sz="2400" spc="-1" strike="noStrike">
                <a:latin typeface="Times New Roman"/>
              </a:defRPr>
            </a:lvl1pPr>
          </a:lstStyle>
          <a:p>
            <a:pPr>
              <a:lnSpc>
                <a:spcPct val="100000"/>
              </a:lnSpc>
              <a:buNone/>
            </a:pPr>
            <a:fld id="{9A9F2544-B4C8-4078-BB42-7F611D969E6A}" type="slidenum">
              <a:rPr b="0" lang="en-IN" sz="2400" spc="-1" strike="noStrike">
                <a:latin typeface="Times New Roman"/>
              </a:rPr>
              <a:t>&lt;number&gt;</a:t>
            </a:fld>
            <a:endParaRPr b="0" lang="en-IN" sz="2400" spc="-1" strike="noStrike">
              <a:latin typeface="Times New Roman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dt" idx="12"/>
          </p:nvPr>
        </p:nvSpPr>
        <p:spPr>
          <a:xfrm>
            <a:off x="7205040" y="6041520"/>
            <a:ext cx="90936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en-IN" sz="1400" spc="-1" strike="noStrike">
                <a:latin typeface="Times New Roman"/>
              </a:defRPr>
            </a:lvl1pPr>
          </a:lstStyle>
          <a:p>
            <a:r>
              <a:rPr b="0" lang="en-IN" sz="1400" spc="-1" strike="noStrike">
                <a:latin typeface="Times New Roman"/>
              </a:rPr>
              <a:t>&lt;date/time&gt;</a:t>
            </a:r>
            <a:endParaRPr b="0" lang="en-IN" sz="1400" spc="-1" strike="noStrike">
              <a:latin typeface="Times New Roman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IN" sz="4400" spc="-1" strike="noStrike">
                <a:latin typeface="Arial"/>
              </a:rPr>
              <a:t>Click to edit the title text format</a:t>
            </a:r>
            <a:endParaRPr b="0" lang="en-IN" sz="4400" spc="-1" strike="noStrike"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3200" spc="-1" strike="noStrike">
                <a:latin typeface="Arial"/>
              </a:rPr>
              <a:t>Click to edit the outline text format</a:t>
            </a:r>
            <a:endParaRPr b="0" lang="en-IN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800" spc="-1" strike="noStrike">
                <a:latin typeface="Arial"/>
              </a:rPr>
              <a:t>Second Outline Level</a:t>
            </a:r>
            <a:endParaRPr b="0" lang="en-IN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400" spc="-1" strike="noStrike">
                <a:latin typeface="Arial"/>
              </a:rPr>
              <a:t>Third Outline Level</a:t>
            </a:r>
            <a:endParaRPr b="0" lang="en-IN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000" spc="-1" strike="noStrike">
                <a:latin typeface="Arial"/>
              </a:rPr>
              <a:t>Fourth Outline Level</a:t>
            </a:r>
            <a:endParaRPr b="0" lang="en-IN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Fifth Outline Level</a:t>
            </a:r>
            <a:endParaRPr b="0" lang="en-IN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Sixth Outline Level</a:t>
            </a:r>
            <a:endParaRPr b="0" lang="en-IN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Seventh Outline Level</a:t>
            </a:r>
            <a:endParaRPr b="0" lang="en-IN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6"/>
          <p:cNvGrpSpPr/>
          <p:nvPr/>
        </p:nvGrpSpPr>
        <p:grpSpPr>
          <a:xfrm>
            <a:off x="0" y="-8640"/>
            <a:ext cx="12189600" cy="6866640"/>
            <a:chOff x="0" y="-8640"/>
            <a:chExt cx="12189600" cy="6866640"/>
          </a:xfrm>
        </p:grpSpPr>
        <p:sp>
          <p:nvSpPr>
            <p:cNvPr id="220" name="Straight Connector 19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cap="rnd" w="9360">
              <a:solidFill>
                <a:srgbClr val="bfbf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1" name="Straight Connector 20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cap="rnd" w="9360">
              <a:solidFill>
                <a:srgbClr val="d9d9d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2" name="Rectangle 23"/>
            <p:cNvSpPr/>
            <p:nvPr/>
          </p:nvSpPr>
          <p:spPr>
            <a:xfrm>
              <a:off x="9181440" y="-8640"/>
              <a:ext cx="3004920" cy="686412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223" name="Rectangle 25"/>
            <p:cNvSpPr/>
            <p:nvPr/>
          </p:nvSpPr>
          <p:spPr>
            <a:xfrm>
              <a:off x="9603360" y="-8640"/>
              <a:ext cx="2585880" cy="686412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224" name="Isosceles Triangle 23"/>
            <p:cNvSpPr/>
            <p:nvPr/>
          </p:nvSpPr>
          <p:spPr>
            <a:xfrm>
              <a:off x="8932320" y="3048120"/>
              <a:ext cx="3257280" cy="3807360"/>
            </a:xfrm>
            <a:prstGeom prst="triangle">
              <a:avLst>
                <a:gd name="adj" fmla="val 100000"/>
              </a:avLst>
            </a:prstGeom>
            <a:solidFill>
              <a:srgbClr val="54a021">
                <a:alpha val="72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225" name="Rectangle 27"/>
            <p:cNvSpPr/>
            <p:nvPr/>
          </p:nvSpPr>
          <p:spPr>
            <a:xfrm>
              <a:off x="9334440" y="-8640"/>
              <a:ext cx="2851920" cy="686412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226" name="Rectangle 28"/>
            <p:cNvSpPr/>
            <p:nvPr/>
          </p:nvSpPr>
          <p:spPr>
            <a:xfrm>
              <a:off x="10898640" y="-8640"/>
              <a:ext cx="1287720" cy="686412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227" name="Rectangle 29"/>
            <p:cNvSpPr/>
            <p:nvPr/>
          </p:nvSpPr>
          <p:spPr>
            <a:xfrm>
              <a:off x="10938960" y="-8640"/>
              <a:ext cx="1247400" cy="686412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228" name="Isosceles Triangle 27"/>
            <p:cNvSpPr/>
            <p:nvPr/>
          </p:nvSpPr>
          <p:spPr>
            <a:xfrm>
              <a:off x="10371600" y="3589920"/>
              <a:ext cx="1814760" cy="3265560"/>
            </a:xfrm>
            <a:prstGeom prst="triangle">
              <a:avLst>
                <a:gd name="adj" fmla="val 100000"/>
              </a:avLst>
            </a:prstGeom>
            <a:solidFill>
              <a:srgbClr val="90c226">
                <a:alpha val="80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229" name="Isosceles Triangle 28"/>
            <p:cNvSpPr/>
            <p:nvPr/>
          </p:nvSpPr>
          <p:spPr>
            <a:xfrm>
              <a:off x="0" y="4013280"/>
              <a:ext cx="446040" cy="2842200"/>
            </a:xfrm>
            <a:prstGeom prst="triangle">
              <a:avLst>
                <a:gd name="adj" fmla="val 0"/>
              </a:avLst>
            </a:prstGeom>
            <a:solidFill>
              <a:srgbClr val="90c226">
                <a:alpha val="85000"/>
              </a:srgbClr>
            </a:solidFill>
            <a:ln w="936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30" name="PlaceHolder 1"/>
          <p:cNvSpPr>
            <a:spLocks noGrp="1"/>
          </p:cNvSpPr>
          <p:nvPr>
            <p:ph type="ftr" idx="13"/>
          </p:nvPr>
        </p:nvSpPr>
        <p:spPr>
          <a:xfrm>
            <a:off x="677160" y="6041520"/>
            <a:ext cx="629496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en-IN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en-IN" sz="1400" spc="-1" strike="noStrike">
                <a:latin typeface="Times New Roman"/>
              </a:rPr>
              <a:t>&lt;footer&gt;</a:t>
            </a:r>
            <a:endParaRPr b="0" lang="en-IN" sz="1400" spc="-1" strike="noStrike">
              <a:latin typeface="Times New Roman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sldNum" idx="14"/>
          </p:nvPr>
        </p:nvSpPr>
        <p:spPr>
          <a:xfrm>
            <a:off x="8590680" y="6041520"/>
            <a:ext cx="68076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lnSpc>
                <a:spcPct val="100000"/>
              </a:lnSpc>
              <a:buNone/>
              <a:defRPr b="0" lang="en-IN" sz="2400" spc="-1" strike="noStrike">
                <a:latin typeface="Times New Roman"/>
              </a:defRPr>
            </a:lvl1pPr>
          </a:lstStyle>
          <a:p>
            <a:pPr>
              <a:lnSpc>
                <a:spcPct val="100000"/>
              </a:lnSpc>
              <a:buNone/>
            </a:pPr>
            <a:fld id="{192DE400-957C-4CA0-B9DB-E46A9B2777C6}" type="slidenum">
              <a:rPr b="0" lang="en-IN" sz="2400" spc="-1" strike="noStrike">
                <a:latin typeface="Times New Roman"/>
              </a:rPr>
              <a:t>&lt;number&gt;</a:t>
            </a:fld>
            <a:endParaRPr b="0" lang="en-IN" sz="2400" spc="-1" strike="noStrike">
              <a:latin typeface="Times New Roman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dt" idx="15"/>
          </p:nvPr>
        </p:nvSpPr>
        <p:spPr>
          <a:xfrm>
            <a:off x="7205040" y="6041520"/>
            <a:ext cx="90936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en-IN" sz="1400" spc="-1" strike="noStrike">
                <a:latin typeface="Times New Roman"/>
              </a:defRPr>
            </a:lvl1pPr>
          </a:lstStyle>
          <a:p>
            <a:r>
              <a:rPr b="0" lang="en-IN" sz="1400" spc="-1" strike="noStrike">
                <a:latin typeface="Times New Roman"/>
              </a:rPr>
              <a:t>&lt;date/time&gt;</a:t>
            </a:r>
            <a:endParaRPr b="0" lang="en-IN" sz="1400" spc="-1" strike="noStrike">
              <a:latin typeface="Times New Roman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IN" sz="4400" spc="-1" strike="noStrike">
                <a:latin typeface="Arial"/>
              </a:rPr>
              <a:t>Click to edit the title text format</a:t>
            </a:r>
            <a:endParaRPr b="0" lang="en-IN" sz="4400" spc="-1" strike="noStrike">
              <a:latin typeface="Arial"/>
            </a:endParaRPr>
          </a:p>
        </p:txBody>
      </p:sp>
      <p:sp>
        <p:nvSpPr>
          <p:cNvPr id="23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3200" spc="-1" strike="noStrike">
                <a:latin typeface="Arial"/>
              </a:rPr>
              <a:t>Click to edit the outline text format</a:t>
            </a:r>
            <a:endParaRPr b="0" lang="en-IN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800" spc="-1" strike="noStrike">
                <a:latin typeface="Arial"/>
              </a:rPr>
              <a:t>Second Outline Level</a:t>
            </a:r>
            <a:endParaRPr b="0" lang="en-IN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400" spc="-1" strike="noStrike">
                <a:latin typeface="Arial"/>
              </a:rPr>
              <a:t>Third Outline Level</a:t>
            </a:r>
            <a:endParaRPr b="0" lang="en-IN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000" spc="-1" strike="noStrike">
                <a:latin typeface="Arial"/>
              </a:rPr>
              <a:t>Fourth Outline Level</a:t>
            </a:r>
            <a:endParaRPr b="0" lang="en-IN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Fifth Outline Level</a:t>
            </a:r>
            <a:endParaRPr b="0" lang="en-IN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Sixth Outline Level</a:t>
            </a:r>
            <a:endParaRPr b="0" lang="en-IN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Seventh Outline Level</a:t>
            </a:r>
            <a:endParaRPr b="0" lang="en-IN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2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2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2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2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2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2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2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2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2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2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37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25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25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25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25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25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25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25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49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49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49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677520" y="609480"/>
            <a:ext cx="8594280" cy="631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98000"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90c226"/>
                </a:solidFill>
                <a:latin typeface="Trebuchet MS"/>
              </a:rPr>
              <a:t>Information Retriveal</a:t>
            </a:r>
            <a:endParaRPr b="0" lang="en-IN" sz="3600" spc="-1" strike="noStrike"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/>
          </p:nvPr>
        </p:nvSpPr>
        <p:spPr>
          <a:xfrm>
            <a:off x="677520" y="1394640"/>
            <a:ext cx="8594280" cy="464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1)Introduction , Basic techniques, &amp;Token</a:t>
            </a:r>
            <a:endParaRPr b="0" lang="en-IN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2)Static Inverted Indices and Query Processing</a:t>
            </a:r>
            <a:endParaRPr b="0" lang="en-IN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3)Index Compression and Dynamic Inverted Indices</a:t>
            </a:r>
            <a:endParaRPr b="0" lang="en-IN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4)Probabilistic Retrieval and Language Modeling &amp; Related Methods , Categorization &amp; Filtering</a:t>
            </a:r>
            <a:endParaRPr b="0" lang="en-IN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5)Measuring Effectiveness and Measuring Efficiency</a:t>
            </a:r>
            <a:endParaRPr b="0" lang="en-IN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6)Parallel Information retrieval , Web Search</a:t>
            </a:r>
            <a:endParaRPr b="0" lang="en-IN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IN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4280" cy="131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90c226"/>
                </a:solidFill>
                <a:latin typeface="Trebuchet MS"/>
              </a:rPr>
              <a:t>Mobile AND Laptop</a:t>
            </a:r>
            <a:endParaRPr b="0" lang="en-IN" sz="3600" spc="-1" strike="noStrike">
              <a:latin typeface="Arial"/>
            </a:endParaRPr>
          </a:p>
        </p:txBody>
      </p:sp>
      <p:graphicFrame>
        <p:nvGraphicFramePr>
          <p:cNvPr id="293" name="Content Placeholder 3"/>
          <p:cNvGraphicFramePr/>
          <p:nvPr/>
        </p:nvGraphicFramePr>
        <p:xfrm>
          <a:off x="677160" y="2160720"/>
          <a:ext cx="8596440" cy="3170880"/>
        </p:xfrm>
        <a:graphic>
          <a:graphicData uri="http://schemas.openxmlformats.org/drawingml/2006/table">
            <a:tbl>
              <a:tblPr/>
              <a:tblGrid>
                <a:gridCol w="2865600"/>
                <a:gridCol w="2865600"/>
                <a:gridCol w="2865600"/>
              </a:tblGrid>
              <a:tr h="8787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Mobile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Laptop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Mobile AND Laptop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</a:tr>
              <a:tr h="573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 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573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 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False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573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False 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 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573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False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False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False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Content Placeholder 3" descr=""/>
          <p:cNvPicPr/>
          <p:nvPr/>
        </p:nvPicPr>
        <p:blipFill>
          <a:blip r:embed="rId1"/>
          <a:stretch/>
        </p:blipFill>
        <p:spPr>
          <a:xfrm>
            <a:off x="817920" y="606600"/>
            <a:ext cx="10415160" cy="5958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4280" cy="131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90c226"/>
                </a:solidFill>
                <a:latin typeface="Trebuchet MS"/>
              </a:rPr>
              <a:t>Mobile NOT Laptop</a:t>
            </a:r>
            <a:endParaRPr b="0" lang="en-IN" sz="3600" spc="-1" strike="noStrike">
              <a:latin typeface="Arial"/>
            </a:endParaRPr>
          </a:p>
        </p:txBody>
      </p:sp>
      <p:pic>
        <p:nvPicPr>
          <p:cNvPr id="296" name="Content Placeholder 3" descr=""/>
          <p:cNvPicPr/>
          <p:nvPr/>
        </p:nvPicPr>
        <p:blipFill>
          <a:blip r:embed="rId1"/>
          <a:stretch/>
        </p:blipFill>
        <p:spPr>
          <a:xfrm>
            <a:off x="3437280" y="3233880"/>
            <a:ext cx="3074040" cy="1730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369000" y="289440"/>
            <a:ext cx="8594280" cy="666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90c226"/>
                </a:solidFill>
                <a:latin typeface="Trebuchet MS"/>
              </a:rPr>
              <a:t>Mobile NOT Laptop</a:t>
            </a:r>
            <a:endParaRPr b="0" lang="en-IN" sz="3600" spc="-1" strike="noStrike">
              <a:latin typeface="Arial"/>
            </a:endParaRPr>
          </a:p>
        </p:txBody>
      </p:sp>
      <p:pic>
        <p:nvPicPr>
          <p:cNvPr id="298" name="Content Placeholder 3" descr=""/>
          <p:cNvPicPr/>
          <p:nvPr/>
        </p:nvPicPr>
        <p:blipFill>
          <a:blip r:embed="rId1"/>
          <a:stretch/>
        </p:blipFill>
        <p:spPr>
          <a:xfrm>
            <a:off x="186840" y="1041480"/>
            <a:ext cx="11218680" cy="5682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Content Placeholder 3" descr=""/>
          <p:cNvPicPr/>
          <p:nvPr/>
        </p:nvPicPr>
        <p:blipFill>
          <a:blip r:embed="rId1"/>
          <a:stretch/>
        </p:blipFill>
        <p:spPr>
          <a:xfrm>
            <a:off x="749880" y="721440"/>
            <a:ext cx="10391760" cy="5934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Content Placeholder 3" descr=""/>
          <p:cNvPicPr/>
          <p:nvPr/>
        </p:nvPicPr>
        <p:blipFill>
          <a:blip r:embed="rId1"/>
          <a:stretch/>
        </p:blipFill>
        <p:spPr>
          <a:xfrm>
            <a:off x="577800" y="253440"/>
            <a:ext cx="10141560" cy="645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Content Placeholder 3" descr=""/>
          <p:cNvPicPr/>
          <p:nvPr/>
        </p:nvPicPr>
        <p:blipFill>
          <a:blip r:embed="rId1"/>
          <a:stretch/>
        </p:blipFill>
        <p:spPr>
          <a:xfrm>
            <a:off x="384120" y="276120"/>
            <a:ext cx="10369080" cy="6242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Content Placeholder 3" descr=""/>
          <p:cNvPicPr/>
          <p:nvPr/>
        </p:nvPicPr>
        <p:blipFill>
          <a:blip r:embed="rId1"/>
          <a:stretch/>
        </p:blipFill>
        <p:spPr>
          <a:xfrm>
            <a:off x="429120" y="412920"/>
            <a:ext cx="10483920" cy="6151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Content Placeholder 3" descr=""/>
          <p:cNvPicPr/>
          <p:nvPr/>
        </p:nvPicPr>
        <p:blipFill>
          <a:blip r:embed="rId1"/>
          <a:stretch/>
        </p:blipFill>
        <p:spPr>
          <a:xfrm>
            <a:off x="714960" y="286920"/>
            <a:ext cx="10335240" cy="624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Content Placeholder 3" descr=""/>
          <p:cNvPicPr/>
          <p:nvPr/>
        </p:nvPicPr>
        <p:blipFill>
          <a:blip r:embed="rId1"/>
          <a:stretch/>
        </p:blipFill>
        <p:spPr>
          <a:xfrm>
            <a:off x="806400" y="778680"/>
            <a:ext cx="10221120" cy="5728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90720" y="810000"/>
            <a:ext cx="7764480" cy="164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buNone/>
            </a:pPr>
            <a:r>
              <a:rPr b="0" lang="en-US" sz="5400" spc="-1" strike="noStrike">
                <a:solidFill>
                  <a:srgbClr val="90c226"/>
                </a:solidFill>
                <a:latin typeface="Trebuchet MS"/>
              </a:rPr>
              <a:t>UNIT NO-I</a:t>
            </a:r>
            <a:endParaRPr b="0" lang="en-IN" sz="5400" spc="-1" strike="noStrike"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subTitle"/>
          </p:nvPr>
        </p:nvSpPr>
        <p:spPr>
          <a:xfrm>
            <a:off x="1667160" y="2599200"/>
            <a:ext cx="7764480" cy="10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Introduction, Basic techniques &amp; tokens</a:t>
            </a:r>
            <a:endParaRPr b="0" lang="en-IN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Content Placeholder 3" descr=""/>
          <p:cNvPicPr/>
          <p:nvPr/>
        </p:nvPicPr>
        <p:blipFill>
          <a:blip r:embed="rId1"/>
          <a:stretch/>
        </p:blipFill>
        <p:spPr>
          <a:xfrm>
            <a:off x="452160" y="344160"/>
            <a:ext cx="10290240" cy="6288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Content Placeholder 3" descr=""/>
          <p:cNvPicPr/>
          <p:nvPr/>
        </p:nvPicPr>
        <p:blipFill>
          <a:blip r:embed="rId1"/>
          <a:stretch/>
        </p:blipFill>
        <p:spPr>
          <a:xfrm>
            <a:off x="600840" y="492840"/>
            <a:ext cx="11044440" cy="6071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677160" y="160200"/>
            <a:ext cx="8492400" cy="1006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90c226"/>
                </a:solidFill>
                <a:latin typeface="Trebuchet MS"/>
              </a:rPr>
              <a:t>OBJECTIVES</a:t>
            </a:r>
            <a:endParaRPr b="0" lang="en-IN" sz="3600" spc="-1" strike="noStrike">
              <a:latin typeface="Arial"/>
            </a:endParaRPr>
          </a:p>
        </p:txBody>
      </p:sp>
      <p:sp>
        <p:nvSpPr>
          <p:cNvPr id="308" name="AutoShape 2"/>
          <p:cNvSpPr/>
          <p:nvPr/>
        </p:nvSpPr>
        <p:spPr>
          <a:xfrm>
            <a:off x="155520" y="-144360"/>
            <a:ext cx="302400" cy="3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PlaceHolder 2"/>
          <p:cNvSpPr>
            <a:spLocks noGrp="1"/>
          </p:cNvSpPr>
          <p:nvPr>
            <p:ph/>
          </p:nvPr>
        </p:nvSpPr>
        <p:spPr>
          <a:xfrm>
            <a:off x="677160" y="1168920"/>
            <a:ext cx="10585080" cy="519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1" lang="en-US" sz="2400" spc="-1" strike="noStrike">
                <a:solidFill>
                  <a:srgbClr val="000000"/>
                </a:solidFill>
                <a:latin typeface="Times New Roman"/>
              </a:rPr>
              <a:t>Precision= number of relevant retrieved document</a:t>
            </a:r>
            <a:endParaRPr b="0" lang="en-IN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Times New Roman"/>
              </a:rPr>
              <a:t>                   </a:t>
            </a:r>
            <a:r>
              <a:rPr b="1" lang="en-US" sz="2400" spc="-1" strike="noStrike">
                <a:solidFill>
                  <a:srgbClr val="000000"/>
                </a:solidFill>
                <a:latin typeface="Times New Roman"/>
              </a:rPr>
              <a:t>Total number of retrieved document</a:t>
            </a:r>
            <a:endParaRPr b="0" lang="en-IN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IN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Times New Roman"/>
              </a:rPr>
              <a:t>Recall= number of relevant retrieved document</a:t>
            </a:r>
            <a:endParaRPr b="0" lang="en-IN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Times New Roman"/>
              </a:rPr>
              <a:t>     </a:t>
            </a:r>
            <a:r>
              <a:rPr b="1" lang="en-US" sz="2400" spc="-1" strike="noStrike">
                <a:solidFill>
                  <a:srgbClr val="000000"/>
                </a:solidFill>
                <a:latin typeface="Times New Roman"/>
              </a:rPr>
              <a:t>Total number of possible relevant document</a:t>
            </a:r>
            <a:endParaRPr b="0" lang="en-IN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IN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IN" sz="2400" spc="-1" strike="noStrike">
              <a:latin typeface="Arial"/>
            </a:endParaRPr>
          </a:p>
        </p:txBody>
      </p:sp>
      <p:sp>
        <p:nvSpPr>
          <p:cNvPr id="310" name="Oval 4"/>
          <p:cNvSpPr/>
          <p:nvPr/>
        </p:nvSpPr>
        <p:spPr>
          <a:xfrm>
            <a:off x="6645960" y="2677320"/>
            <a:ext cx="4230000" cy="3146040"/>
          </a:xfrm>
          <a:prstGeom prst="ellipse">
            <a:avLst/>
          </a:prstGeom>
          <a:solidFill>
            <a:srgbClr val="90c226"/>
          </a:solidFill>
          <a:ln cap="rnd" w="25560">
            <a:solidFill>
              <a:srgbClr val="6a8f1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Straight Connector 7"/>
          <p:cNvSpPr/>
          <p:nvPr/>
        </p:nvSpPr>
        <p:spPr>
          <a:xfrm>
            <a:off x="8762040" y="2676960"/>
            <a:ext cx="360" cy="3148560"/>
          </a:xfrm>
          <a:prstGeom prst="line">
            <a:avLst/>
          </a:prstGeom>
          <a:ln cap="rnd" w="9360">
            <a:solidFill>
              <a:srgbClr val="90c22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Straight Connector 10"/>
          <p:cNvSpPr/>
          <p:nvPr/>
        </p:nvSpPr>
        <p:spPr>
          <a:xfrm>
            <a:off x="8762040" y="2676960"/>
            <a:ext cx="360" cy="360"/>
          </a:xfrm>
          <a:prstGeom prst="line">
            <a:avLst/>
          </a:prstGeom>
          <a:ln cap="rnd" w="9360">
            <a:solidFill>
              <a:srgbClr val="90c22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Oval 12"/>
          <p:cNvSpPr/>
          <p:nvPr/>
        </p:nvSpPr>
        <p:spPr>
          <a:xfrm>
            <a:off x="6930360" y="3110760"/>
            <a:ext cx="1783800" cy="1137960"/>
          </a:xfrm>
          <a:prstGeom prst="ellipse">
            <a:avLst/>
          </a:prstGeom>
          <a:solidFill>
            <a:srgbClr val="90c226"/>
          </a:solidFill>
          <a:ln cap="rnd" w="25560">
            <a:solidFill>
              <a:srgbClr val="6a8f1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Relevant Retrieved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314" name="Oval 13"/>
          <p:cNvSpPr/>
          <p:nvPr/>
        </p:nvSpPr>
        <p:spPr>
          <a:xfrm>
            <a:off x="8716680" y="3011760"/>
            <a:ext cx="1829520" cy="1137960"/>
          </a:xfrm>
          <a:prstGeom prst="ellipse">
            <a:avLst/>
          </a:prstGeom>
          <a:solidFill>
            <a:srgbClr val="90c226"/>
          </a:solidFill>
          <a:ln cap="rnd" w="25560">
            <a:solidFill>
              <a:srgbClr val="6a8f1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Relevant Not Retrieved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315" name="Oval 14"/>
          <p:cNvSpPr/>
          <p:nvPr/>
        </p:nvSpPr>
        <p:spPr>
          <a:xfrm>
            <a:off x="8795880" y="4251600"/>
            <a:ext cx="1908000" cy="1194840"/>
          </a:xfrm>
          <a:prstGeom prst="ellipse">
            <a:avLst/>
          </a:prstGeom>
          <a:solidFill>
            <a:srgbClr val="90c226"/>
          </a:solidFill>
          <a:ln cap="rnd" w="25560">
            <a:solidFill>
              <a:srgbClr val="6a8f1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Non Relevant</a:t>
            </a:r>
            <a:endParaRPr b="0" lang="en-IN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Not Retrieved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316" name="Oval 15"/>
          <p:cNvSpPr/>
          <p:nvPr/>
        </p:nvSpPr>
        <p:spPr>
          <a:xfrm>
            <a:off x="7005600" y="4350600"/>
            <a:ext cx="1753920" cy="1044000"/>
          </a:xfrm>
          <a:prstGeom prst="ellipse">
            <a:avLst/>
          </a:prstGeom>
          <a:solidFill>
            <a:srgbClr val="90c226"/>
          </a:solidFill>
          <a:ln cap="rnd" w="25560">
            <a:solidFill>
              <a:srgbClr val="6a8f1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Non Relevant Retrieved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317" name="Straight Connector 17"/>
          <p:cNvSpPr/>
          <p:nvPr/>
        </p:nvSpPr>
        <p:spPr>
          <a:xfrm>
            <a:off x="2563920" y="1687320"/>
            <a:ext cx="4581360" cy="37440"/>
          </a:xfrm>
          <a:prstGeom prst="line">
            <a:avLst/>
          </a:prstGeom>
          <a:ln cap="rnd" w="9360">
            <a:solidFill>
              <a:srgbClr val="90c22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Straight Connector 21"/>
          <p:cNvSpPr/>
          <p:nvPr/>
        </p:nvSpPr>
        <p:spPr>
          <a:xfrm>
            <a:off x="2009160" y="3115440"/>
            <a:ext cx="4581720" cy="37800"/>
          </a:xfrm>
          <a:prstGeom prst="line">
            <a:avLst/>
          </a:prstGeom>
          <a:ln cap="rnd" w="9360">
            <a:solidFill>
              <a:srgbClr val="90c22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Content Placeholder 3" descr=""/>
          <p:cNvPicPr/>
          <p:nvPr/>
        </p:nvPicPr>
        <p:blipFill>
          <a:blip r:embed="rId1"/>
          <a:stretch/>
        </p:blipFill>
        <p:spPr>
          <a:xfrm>
            <a:off x="727200" y="379080"/>
            <a:ext cx="9786600" cy="6219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Content Placeholder 3" descr=""/>
          <p:cNvPicPr/>
          <p:nvPr/>
        </p:nvPicPr>
        <p:blipFill>
          <a:blip r:embed="rId1"/>
          <a:stretch/>
        </p:blipFill>
        <p:spPr>
          <a:xfrm>
            <a:off x="407160" y="389880"/>
            <a:ext cx="11089080" cy="6334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677160" y="311040"/>
            <a:ext cx="8594280" cy="600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3f7819"/>
                </a:solidFill>
                <a:latin typeface="Times New Roman"/>
              </a:rPr>
              <a:t>FUNCTIONAL OVERVIEW OF IRS</a:t>
            </a:r>
            <a:endParaRPr b="0" lang="en-IN" sz="2800" spc="-1" strike="noStrike"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/>
          </p:nvPr>
        </p:nvSpPr>
        <p:spPr>
          <a:xfrm>
            <a:off x="677160" y="989640"/>
            <a:ext cx="8594280" cy="556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Item Normalization</a:t>
            </a:r>
            <a:endParaRPr b="0" lang="en-IN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Selective Dissemination of Information(SDI)</a:t>
            </a:r>
            <a:endParaRPr b="0" lang="en-IN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Document Database Search</a:t>
            </a:r>
            <a:endParaRPr b="0" lang="en-IN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Index Database</a:t>
            </a:r>
            <a:endParaRPr b="0" lang="en-IN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677160" y="65880"/>
            <a:ext cx="8594280" cy="648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3f7819"/>
                </a:solidFill>
                <a:latin typeface="Trebuchet MS"/>
              </a:rPr>
              <a:t>1)Item Normalization</a:t>
            </a:r>
            <a:endParaRPr b="0" lang="en-IN" sz="3600" spc="-1" strike="noStrike"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/>
          </p:nvPr>
        </p:nvSpPr>
        <p:spPr>
          <a:xfrm>
            <a:off x="407520" y="752400"/>
            <a:ext cx="11062080" cy="6011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Query is converted into the standard format so IRS can understand it</a:t>
            </a: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. </a:t>
            </a:r>
            <a:endParaRPr b="0" lang="en-IN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IN" sz="1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Times New Roman"/>
              </a:rPr>
              <a:t>It consist of some operations:</a:t>
            </a:r>
            <a:endParaRPr b="0" lang="en-IN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Times New Roman"/>
              </a:rPr>
              <a:t>Identifying Processing Tokens: </a:t>
            </a: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Identify the valid &amp; invalid tokens  </a:t>
            </a:r>
            <a:endParaRPr b="0" lang="en-IN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Times New Roman"/>
              </a:rPr>
              <a:t>Characterization of tokens: </a:t>
            </a: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symbols converted into character(?-&gt; what)</a:t>
            </a:r>
            <a:endParaRPr b="0" lang="en-IN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Times New Roman"/>
              </a:rPr>
              <a:t>Apply stop Lists: </a:t>
            </a: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Reduce word in a query &amp; reduce processing time</a:t>
            </a:r>
            <a:endParaRPr b="0" lang="en-IN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Times New Roman"/>
              </a:rPr>
              <a:t>Apply stemming Algorithm:</a:t>
            </a: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(connection,connecting,connected)-&gt; connect</a:t>
            </a:r>
            <a:endParaRPr b="0" lang="en-IN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Times New Roman"/>
              </a:rPr>
              <a:t>Zoning: flipkart-&gt;flipkart mobile-&gt;samsung</a:t>
            </a:r>
            <a:endParaRPr b="0" lang="en-IN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IN" sz="1800" spc="-1" strike="noStrike">
              <a:latin typeface="Arial"/>
            </a:endParaRPr>
          </a:p>
        </p:txBody>
      </p:sp>
      <p:sp>
        <p:nvSpPr>
          <p:cNvPr id="325" name="Rectangle 3"/>
          <p:cNvSpPr/>
          <p:nvPr/>
        </p:nvSpPr>
        <p:spPr>
          <a:xfrm>
            <a:off x="916200" y="1366920"/>
            <a:ext cx="2024280" cy="1864080"/>
          </a:xfrm>
          <a:prstGeom prst="rect">
            <a:avLst/>
          </a:prstGeom>
          <a:solidFill>
            <a:srgbClr val="90c226"/>
          </a:solidFill>
          <a:ln cap="rnd" w="25560">
            <a:solidFill>
              <a:srgbClr val="6a8f1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Query1</a:t>
            </a:r>
            <a:endParaRPr b="0" lang="en-IN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Query2</a:t>
            </a:r>
            <a:endParaRPr b="0" lang="en-IN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Query3</a:t>
            </a:r>
            <a:endParaRPr b="0" lang="en-IN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.</a:t>
            </a:r>
            <a:endParaRPr b="0" lang="en-IN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;</a:t>
            </a:r>
            <a:br>
              <a:rPr sz="1800"/>
            </a:b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Query N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326" name="Rectangle 4"/>
          <p:cNvSpPr/>
          <p:nvPr/>
        </p:nvSpPr>
        <p:spPr>
          <a:xfrm>
            <a:off x="3813120" y="2149200"/>
            <a:ext cx="1797840" cy="695160"/>
          </a:xfrm>
          <a:prstGeom prst="rect">
            <a:avLst/>
          </a:prstGeom>
          <a:solidFill>
            <a:srgbClr val="90c226"/>
          </a:solidFill>
          <a:ln cap="rnd" w="25560">
            <a:solidFill>
              <a:srgbClr val="6a8f1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Item Normalization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327" name="Rectangle 5"/>
          <p:cNvSpPr/>
          <p:nvPr/>
        </p:nvSpPr>
        <p:spPr>
          <a:xfrm>
            <a:off x="6744960" y="2149200"/>
            <a:ext cx="1656720" cy="695160"/>
          </a:xfrm>
          <a:prstGeom prst="rect">
            <a:avLst/>
          </a:prstGeom>
          <a:solidFill>
            <a:srgbClr val="90c226"/>
          </a:solidFill>
          <a:ln cap="rnd" w="25560">
            <a:solidFill>
              <a:srgbClr val="6a8f1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Standard Format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328" name="Rectangle 6"/>
          <p:cNvSpPr/>
          <p:nvPr/>
        </p:nvSpPr>
        <p:spPr>
          <a:xfrm>
            <a:off x="9273960" y="1776960"/>
            <a:ext cx="1656720" cy="1684800"/>
          </a:xfrm>
          <a:prstGeom prst="rect">
            <a:avLst/>
          </a:prstGeom>
          <a:solidFill>
            <a:srgbClr val="90c226"/>
          </a:solidFill>
          <a:ln cap="rnd" w="25560">
            <a:solidFill>
              <a:srgbClr val="6a8f1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IRS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329" name="Right Arrow 7"/>
          <p:cNvSpPr/>
          <p:nvPr/>
        </p:nvSpPr>
        <p:spPr>
          <a:xfrm>
            <a:off x="2973240" y="2328480"/>
            <a:ext cx="879840" cy="289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0c226"/>
          </a:solidFill>
          <a:ln cap="rnd" w="25560">
            <a:solidFill>
              <a:srgbClr val="6a8f1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Right Arrow 8"/>
          <p:cNvSpPr/>
          <p:nvPr/>
        </p:nvSpPr>
        <p:spPr>
          <a:xfrm>
            <a:off x="8417160" y="2351880"/>
            <a:ext cx="902520" cy="289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0c226"/>
          </a:solidFill>
          <a:ln cap="rnd" w="25560">
            <a:solidFill>
              <a:srgbClr val="6a8f1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Right Arrow 9"/>
          <p:cNvSpPr/>
          <p:nvPr/>
        </p:nvSpPr>
        <p:spPr>
          <a:xfrm>
            <a:off x="5626800" y="2351880"/>
            <a:ext cx="1208880" cy="289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0c226"/>
          </a:solidFill>
          <a:ln cap="rnd" w="25560">
            <a:solidFill>
              <a:srgbClr val="6a8f1c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/>
          </p:nvPr>
        </p:nvSpPr>
        <p:spPr>
          <a:xfrm>
            <a:off x="622080" y="565560"/>
            <a:ext cx="8981280" cy="6040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Times New Roman"/>
              </a:rPr>
              <a:t>2) Selective Dissemination(spread) of Information(SDI):</a:t>
            </a:r>
            <a:endParaRPr b="0" lang="en-IN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Whatever information you have to search those notification can occur continuously in your mobile.without any search</a:t>
            </a:r>
            <a:endParaRPr b="0" lang="en-IN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Times New Roman"/>
              </a:rPr>
              <a:t>Ex-Newspaper vendor </a:t>
            </a:r>
            <a:endParaRPr b="0" lang="en-IN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Times New Roman"/>
              </a:rPr>
              <a:t>3) Document Database Search &amp; Index:</a:t>
            </a:r>
            <a:endParaRPr b="0" lang="en-IN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Ex-If you want to search functional overview in IR book.Instead of goining one by one search of pages.you have to check the index &amp; access the page</a:t>
            </a:r>
            <a:endParaRPr b="0" lang="en-IN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IN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IN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677160" y="367560"/>
            <a:ext cx="8594280" cy="666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90c226"/>
                </a:solidFill>
                <a:latin typeface="Trebuchet MS"/>
              </a:rPr>
              <a:t>IR Models</a:t>
            </a:r>
            <a:endParaRPr b="0" lang="en-IN" sz="3600" spc="-1" strike="noStrike"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/>
          </p:nvPr>
        </p:nvSpPr>
        <p:spPr>
          <a:xfrm>
            <a:off x="677160" y="1140480"/>
            <a:ext cx="8594280" cy="4898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Classic Models</a:t>
            </a:r>
            <a:endParaRPr b="0" lang="en-IN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1)TF-IDF Model</a:t>
            </a:r>
            <a:endParaRPr b="0" lang="en-IN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2)Boolean Model</a:t>
            </a:r>
            <a:endParaRPr b="0" lang="en-IN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3)Vector Model</a:t>
            </a:r>
            <a:endParaRPr b="0" lang="en-IN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4)Probabilistic Model</a:t>
            </a:r>
            <a:endParaRPr b="0" lang="en-IN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0" y="36000"/>
            <a:ext cx="11877840" cy="647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1)TF-IDF Model</a:t>
            </a:r>
            <a:br>
              <a:rPr sz="1800"/>
            </a:br>
            <a:br>
              <a:rPr sz="1800"/>
            </a:b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TF-IDF stands for </a:t>
            </a: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term frequency &amp; inverse document frequency</a:t>
            </a:r>
            <a:br>
              <a:rPr sz="1800"/>
            </a:br>
            <a:br>
              <a:rPr sz="1800"/>
            </a:b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IT is used to f</a:t>
            </a: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ind out the importance of word in a document.</a:t>
            </a:r>
            <a:br>
              <a:rPr sz="1800"/>
            </a:br>
            <a:br>
              <a:rPr sz="1800"/>
            </a:b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TF Formula= No of repetative word in a sentence </a:t>
            </a:r>
            <a:br>
              <a:rPr sz="1800"/>
            </a:br>
            <a:br>
              <a:rPr sz="1800"/>
            </a:b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IDF Formula= Log(No. Of sentences/no. Of sentence contaning words )</a:t>
            </a:r>
            <a:br>
              <a:rPr sz="1800"/>
            </a:br>
            <a:br>
              <a:rPr sz="1800"/>
            </a:b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Sentence 1- good </a:t>
            </a:r>
            <a:r>
              <a:rPr b="0" lang="en-US" sz="1800" spc="-1" strike="noStrike">
                <a:solidFill>
                  <a:srgbClr val="c9211e"/>
                </a:solidFill>
                <a:latin typeface="Trebuchet MS"/>
              </a:rPr>
              <a:t>boy.</a:t>
            </a:r>
            <a:br>
              <a:rPr sz="1800"/>
            </a:b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Sentence 2- good </a:t>
            </a:r>
            <a:r>
              <a:rPr b="0" lang="en-US" sz="1800" spc="-1" strike="noStrike">
                <a:solidFill>
                  <a:srgbClr val="c9211e"/>
                </a:solidFill>
                <a:latin typeface="Trebuchet MS"/>
              </a:rPr>
              <a:t>girl </a:t>
            </a:r>
            <a:br>
              <a:rPr sz="1800"/>
            </a:b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sentence 3- </a:t>
            </a:r>
            <a:r>
              <a:rPr b="0" lang="en-US" sz="1800" spc="-1" strike="noStrike">
                <a:solidFill>
                  <a:srgbClr val="c9211e"/>
                </a:solidFill>
                <a:latin typeface="Trebuchet MS"/>
              </a:rPr>
              <a:t>boy girl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 good.</a:t>
            </a:r>
            <a:br>
              <a:rPr sz="1800"/>
            </a:br>
            <a:br>
              <a:rPr sz="1800"/>
            </a:br>
            <a:br>
              <a:rPr sz="1800"/>
            </a:b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T1D1 TF_IDF=1*log(3/3)=</a:t>
            </a:r>
            <a:r>
              <a:rPr b="0" lang="en-US" sz="1800" spc="-1" strike="noStrike">
                <a:solidFill>
                  <a:srgbClr val="c9211e"/>
                </a:solidFill>
                <a:latin typeface="Trebuchet MS"/>
              </a:rPr>
              <a:t>0</a:t>
            </a:r>
            <a:br>
              <a:rPr sz="1800"/>
            </a:b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T2D1 TF-IDF=1*log(3/2)=</a:t>
            </a:r>
            <a:r>
              <a:rPr b="0" lang="en-US" sz="1800" spc="-1" strike="noStrike">
                <a:solidFill>
                  <a:srgbClr val="c9211e"/>
                </a:solidFill>
                <a:latin typeface="Trebuchet MS"/>
              </a:rPr>
              <a:t>0.17</a:t>
            </a:r>
            <a:br>
              <a:rPr sz="1800"/>
            </a:b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T3D3 TF-IDF=0 * log(3/2)=</a:t>
            </a:r>
            <a:r>
              <a:rPr b="0" lang="en-US" sz="1800" spc="-1" strike="noStrike">
                <a:solidFill>
                  <a:srgbClr val="c9211e"/>
                </a:solidFill>
                <a:latin typeface="Trebuchet MS"/>
              </a:rPr>
              <a:t>0</a:t>
            </a:r>
            <a:br>
              <a:rPr sz="1800"/>
            </a:br>
            <a:br>
              <a:rPr sz="1800"/>
            </a:br>
            <a:br>
              <a:rPr sz="1800"/>
            </a:b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 </a:t>
            </a:r>
            <a:br>
              <a:rPr sz="1800"/>
            </a:br>
            <a:endParaRPr b="0" lang="en-IN" sz="1800" spc="-1" strike="noStrike">
              <a:latin typeface="Arial"/>
            </a:endParaRPr>
          </a:p>
        </p:txBody>
      </p:sp>
      <p:graphicFrame>
        <p:nvGraphicFramePr>
          <p:cNvPr id="336" name=""/>
          <p:cNvGraphicFramePr/>
          <p:nvPr/>
        </p:nvGraphicFramePr>
        <p:xfrm>
          <a:off x="5760000" y="3642120"/>
          <a:ext cx="4735800" cy="2878200"/>
        </p:xfrm>
        <a:graphic>
          <a:graphicData uri="http://schemas.openxmlformats.org/drawingml/2006/table">
            <a:tbl>
              <a:tblPr/>
              <a:tblGrid>
                <a:gridCol w="1184040"/>
                <a:gridCol w="1184040"/>
                <a:gridCol w="1184040"/>
                <a:gridCol w="1184040"/>
              </a:tblGrid>
              <a:tr h="7196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IN" sz="1800" spc="-1" strike="noStrike">
                          <a:latin typeface="Arial"/>
                        </a:rPr>
                        <a:t>Document/Term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IN" sz="1800" spc="-1" strike="noStrike">
                          <a:latin typeface="Arial"/>
                        </a:rPr>
                        <a:t>Good T1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IN" sz="1800" spc="-1" strike="noStrike">
                          <a:latin typeface="Arial"/>
                        </a:rPr>
                        <a:t>Boy T2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IN" sz="1800" spc="-1" strike="noStrike">
                          <a:latin typeface="Arial"/>
                        </a:rPr>
                        <a:t>Girl T3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7196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IN" sz="1800" spc="-1" strike="noStrike">
                          <a:latin typeface="Arial"/>
                        </a:rPr>
                        <a:t>D1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IN" sz="1800" spc="-1" strike="noStrike">
                          <a:latin typeface="Arial"/>
                        </a:rPr>
                        <a:t>1</a:t>
                      </a:r>
                      <a:r>
                        <a:rPr b="0" lang="en-IN" sz="1800" spc="-1" strike="noStrike">
                          <a:solidFill>
                            <a:srgbClr val="c9211e"/>
                          </a:solidFill>
                          <a:latin typeface="Arial"/>
                        </a:rPr>
                        <a:t>(0)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IN" sz="1800" spc="-1" strike="noStrike">
                          <a:latin typeface="Arial"/>
                        </a:rPr>
                        <a:t>1</a:t>
                      </a:r>
                      <a:r>
                        <a:rPr b="0" lang="en-IN" sz="1800" spc="-1" strike="noStrike">
                          <a:solidFill>
                            <a:srgbClr val="c9211e"/>
                          </a:solidFill>
                          <a:latin typeface="Arial"/>
                        </a:rPr>
                        <a:t>(0.17)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IN" sz="1800" spc="-1" strike="noStrike">
                          <a:latin typeface="Arial"/>
                        </a:rPr>
                        <a:t>0</a:t>
                      </a:r>
                      <a:r>
                        <a:rPr b="0" lang="en-IN" sz="1800" spc="-1" strike="noStrike">
                          <a:solidFill>
                            <a:srgbClr val="c9211e"/>
                          </a:solidFill>
                          <a:latin typeface="Arial"/>
                        </a:rPr>
                        <a:t>(0)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7196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IN" sz="1800" spc="-1" strike="noStrike">
                          <a:latin typeface="Arial"/>
                        </a:rPr>
                        <a:t>D2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IN" sz="1800" spc="-1" strike="noStrike">
                          <a:latin typeface="Arial"/>
                        </a:rPr>
                        <a:t>1</a:t>
                      </a:r>
                      <a:r>
                        <a:rPr b="0" lang="en-IN" sz="1800" spc="-1" strike="noStrike">
                          <a:solidFill>
                            <a:srgbClr val="c9211e"/>
                          </a:solidFill>
                          <a:latin typeface="Arial"/>
                        </a:rPr>
                        <a:t>(0)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IN" sz="1800" spc="-1" strike="noStrike">
                          <a:latin typeface="Arial"/>
                        </a:rPr>
                        <a:t>0</a:t>
                      </a:r>
                      <a:r>
                        <a:rPr b="0" lang="en-IN" sz="1800" spc="-1" strike="noStrike">
                          <a:solidFill>
                            <a:srgbClr val="c9211e"/>
                          </a:solidFill>
                          <a:latin typeface="Arial"/>
                        </a:rPr>
                        <a:t>(0)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IN" sz="1800" spc="-1" strike="noStrike">
                          <a:latin typeface="Arial"/>
                        </a:rPr>
                        <a:t>1</a:t>
                      </a:r>
                      <a:r>
                        <a:rPr b="0" lang="en-IN" sz="1800" spc="-1" strike="noStrike">
                          <a:solidFill>
                            <a:srgbClr val="c9211e"/>
                          </a:solidFill>
                          <a:latin typeface="Arial"/>
                        </a:rPr>
                        <a:t>(0.17)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7196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IN" sz="1800" spc="-1" strike="noStrike">
                          <a:latin typeface="Arial"/>
                        </a:rPr>
                        <a:t>D3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IN" sz="1800" spc="-1" strike="noStrike">
                          <a:latin typeface="Arial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IN" sz="1800" spc="-1" strike="noStrike">
                          <a:latin typeface="Arial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IN" sz="1800" spc="-1" strike="noStrike">
                          <a:latin typeface="Arial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2690640" y="160200"/>
            <a:ext cx="3529080" cy="46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buNone/>
            </a:pPr>
            <a:r>
              <a:rPr b="1" lang="en-US" sz="3200" spc="-1" strike="noStrike">
                <a:solidFill>
                  <a:srgbClr val="3f7819"/>
                </a:solidFill>
                <a:latin typeface="Times New Roman"/>
              </a:rPr>
              <a:t>Introduction</a:t>
            </a:r>
            <a:endParaRPr b="0" lang="en-IN" sz="3200" spc="-1" strike="noStrike"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subTitle"/>
          </p:nvPr>
        </p:nvSpPr>
        <p:spPr>
          <a:xfrm>
            <a:off x="460440" y="870840"/>
            <a:ext cx="9284400" cy="586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Times New Roman"/>
              </a:rPr>
              <a:t>IR-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An Information retrieval system(IRS) is a software system helps to </a:t>
            </a:r>
            <a:r>
              <a:rPr b="1" lang="en-US" sz="2800" spc="-1" strike="noStrike">
                <a:solidFill>
                  <a:srgbClr val="ff0000"/>
                </a:solidFill>
                <a:latin typeface="Times New Roman"/>
              </a:rPr>
              <a:t>locate &amp; retrieve 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relevant information from a large collection of database or a document collection. </a:t>
            </a:r>
            <a:r>
              <a:rPr b="0" lang="en-US" sz="2800" spc="-1" strike="noStrike">
                <a:solidFill>
                  <a:srgbClr val="ff0000"/>
                </a:solidFill>
                <a:latin typeface="Times New Roman"/>
              </a:rPr>
              <a:t>ex-google, e-mails</a:t>
            </a:r>
            <a:endParaRPr b="0" lang="en-IN" sz="2800" spc="-1" strike="noStrike">
              <a:latin typeface="Arial"/>
            </a:endParaRPr>
          </a:p>
        </p:txBody>
      </p:sp>
      <p:sp>
        <p:nvSpPr>
          <p:cNvPr id="277" name="AutoShape 2"/>
          <p:cNvSpPr/>
          <p:nvPr/>
        </p:nvSpPr>
        <p:spPr>
          <a:xfrm>
            <a:off x="155520" y="-144360"/>
            <a:ext cx="302400" cy="3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8" name="Picture 4" descr=""/>
          <p:cNvPicPr/>
          <p:nvPr/>
        </p:nvPicPr>
        <p:blipFill>
          <a:blip r:embed="rId1"/>
          <a:stretch/>
        </p:blipFill>
        <p:spPr>
          <a:xfrm>
            <a:off x="1523880" y="2955240"/>
            <a:ext cx="9141480" cy="3778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4280" cy="131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pic>
        <p:nvPicPr>
          <p:cNvPr id="338" name="" descr=""/>
          <p:cNvPicPr/>
          <p:nvPr/>
        </p:nvPicPr>
        <p:blipFill>
          <a:blip r:embed="rId1"/>
          <a:stretch/>
        </p:blipFill>
        <p:spPr>
          <a:xfrm>
            <a:off x="-3240" y="296280"/>
            <a:ext cx="12189600" cy="6270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4280" cy="131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pic>
        <p:nvPicPr>
          <p:cNvPr id="340" name="" descr=""/>
          <p:cNvPicPr/>
          <p:nvPr/>
        </p:nvPicPr>
        <p:blipFill>
          <a:blip r:embed="rId1"/>
          <a:stretch/>
        </p:blipFill>
        <p:spPr>
          <a:xfrm>
            <a:off x="-3240" y="296280"/>
            <a:ext cx="12189600" cy="6270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4280" cy="131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IN" sz="4400" spc="-1" strike="noStrike">
              <a:latin typeface="Arial"/>
            </a:endParaRPr>
          </a:p>
        </p:txBody>
      </p:sp>
      <p:pic>
        <p:nvPicPr>
          <p:cNvPr id="342" name="" descr=""/>
          <p:cNvPicPr/>
          <p:nvPr/>
        </p:nvPicPr>
        <p:blipFill>
          <a:blip r:embed="rId1"/>
          <a:stretch/>
        </p:blipFill>
        <p:spPr>
          <a:xfrm>
            <a:off x="-3240" y="296280"/>
            <a:ext cx="12189600" cy="6270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4280" cy="462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68000"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90c226"/>
                </a:solidFill>
                <a:latin typeface="Trebuchet MS"/>
              </a:rPr>
              <a:t>Basic IR Model</a:t>
            </a:r>
            <a:endParaRPr b="0" lang="en-IN" sz="3600" spc="-1" strike="noStrike">
              <a:latin typeface="Arial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/>
          </p:nvPr>
        </p:nvSpPr>
        <p:spPr>
          <a:xfrm>
            <a:off x="677160" y="1225440"/>
            <a:ext cx="10396800" cy="5465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1" lang="en-US" sz="2800" spc="-1" strike="noStrike">
                <a:solidFill>
                  <a:srgbClr val="000000"/>
                </a:solidFill>
                <a:latin typeface="Times New Roman"/>
              </a:rPr>
              <a:t>1)Boolean Model</a:t>
            </a:r>
            <a:endParaRPr b="0" lang="en-IN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The Boolean retrieval model </a:t>
            </a:r>
            <a:r>
              <a:rPr b="1" lang="en-US" sz="2800" spc="-1" strike="noStrike">
                <a:solidFill>
                  <a:srgbClr val="000000"/>
                </a:solidFill>
                <a:latin typeface="Times New Roman"/>
              </a:rPr>
              <a:t>can answer any query that is a Boolean.</a:t>
            </a:r>
            <a:endParaRPr b="0" lang="en-IN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Boolean queries are queries using </a:t>
            </a:r>
            <a:r>
              <a:rPr b="1" lang="en-US" sz="2800" spc="-1" strike="noStrike">
                <a:solidFill>
                  <a:srgbClr val="000000"/>
                </a:solidFill>
                <a:latin typeface="Times New Roman"/>
              </a:rPr>
              <a:t>AND,OR,NOT 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to join query terms.</a:t>
            </a:r>
            <a:endParaRPr b="0" lang="en-IN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View each document as a set of terms.</a:t>
            </a:r>
            <a:endParaRPr b="0" lang="en-IN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Query </a:t>
            </a:r>
            <a:r>
              <a:rPr b="1" lang="en-US" sz="2800" spc="-1" strike="noStrike">
                <a:solidFill>
                  <a:srgbClr val="000000"/>
                </a:solidFill>
                <a:latin typeface="Times New Roman"/>
              </a:rPr>
              <a:t>Q=ti ^ tj 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Here </a:t>
            </a:r>
            <a:r>
              <a:rPr b="1" lang="en-US" sz="2800" spc="-1" strike="noStrike">
                <a:solidFill>
                  <a:srgbClr val="000000"/>
                </a:solidFill>
                <a:latin typeface="Times New Roman"/>
              </a:rPr>
              <a:t>ti and tj are key terms both ti and tj are retrieved</a:t>
            </a:r>
            <a:endParaRPr b="0" lang="en-IN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1" lang="en-US" sz="2800" spc="-1" strike="noStrike">
                <a:solidFill>
                  <a:srgbClr val="000000"/>
                </a:solidFill>
                <a:latin typeface="Times New Roman"/>
              </a:rPr>
              <a:t>Q=ti V tj 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Documents with </a:t>
            </a:r>
            <a:r>
              <a:rPr b="1" lang="en-US" sz="2800" spc="-1" strike="noStrike">
                <a:solidFill>
                  <a:srgbClr val="000000"/>
                </a:solidFill>
                <a:latin typeface="Times New Roman"/>
              </a:rPr>
              <a:t>either ti or tj are retrieved</a:t>
            </a:r>
            <a:endParaRPr b="0" lang="en-IN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1" lang="en-US" sz="2800" spc="-1" strike="noStrike">
                <a:solidFill>
                  <a:srgbClr val="000000"/>
                </a:solidFill>
                <a:latin typeface="Times New Roman"/>
              </a:rPr>
              <a:t>Q=</a:t>
            </a:r>
            <a:r>
              <a:rPr b="1" lang="en-US" sz="2800" spc="-1" strike="noStrike">
                <a:solidFill>
                  <a:srgbClr val="000000"/>
                </a:solidFill>
                <a:latin typeface="Verdana"/>
                <a:ea typeface="Verdana"/>
              </a:rPr>
              <a:t>˜ </a:t>
            </a:r>
            <a:r>
              <a:rPr b="1" lang="en-US" sz="2800" spc="-1" strike="noStrike">
                <a:solidFill>
                  <a:srgbClr val="000000"/>
                </a:solidFill>
                <a:latin typeface="Times New Roman"/>
                <a:ea typeface="Verdana"/>
              </a:rPr>
              <a:t>ti 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Verdana"/>
              </a:rPr>
              <a:t>Documents without </a:t>
            </a:r>
            <a:r>
              <a:rPr b="1" lang="en-US" sz="2800" spc="-1" strike="noStrike">
                <a:solidFill>
                  <a:srgbClr val="000000"/>
                </a:solidFill>
                <a:latin typeface="Times New Roman"/>
                <a:ea typeface="Verdana"/>
              </a:rPr>
              <a:t>ti are retrieved.</a:t>
            </a:r>
            <a:endParaRPr b="0" lang="en-IN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677160" y="188640"/>
            <a:ext cx="8594280" cy="826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81000"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90c226"/>
                </a:solidFill>
                <a:latin typeface="Trebuchet MS"/>
              </a:rPr>
              <a:t>Formal characterization Boolean Model</a:t>
            </a:r>
            <a:endParaRPr b="0" lang="en-IN" sz="3600" spc="-1" strike="noStrike">
              <a:latin typeface="Arial"/>
            </a:endParaRPr>
          </a:p>
        </p:txBody>
      </p:sp>
      <p:graphicFrame>
        <p:nvGraphicFramePr>
          <p:cNvPr id="346" name="Content Placeholder 3"/>
          <p:cNvGraphicFramePr/>
          <p:nvPr/>
        </p:nvGraphicFramePr>
        <p:xfrm>
          <a:off x="564840" y="1018080"/>
          <a:ext cx="9191520" cy="4719240"/>
        </p:xfrm>
        <a:graphic>
          <a:graphicData uri="http://schemas.openxmlformats.org/drawingml/2006/table">
            <a:tbl>
              <a:tblPr/>
              <a:tblGrid>
                <a:gridCol w="4416840"/>
                <a:gridCol w="4775040"/>
              </a:tblGrid>
              <a:tr h="5173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Terms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Notation &amp; formula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</a:tr>
              <a:tr h="5173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q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User information need </a:t>
                      </a: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(query)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5173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Document representation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dj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892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Index term </a:t>
                      </a: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weight for document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i-keywords, t-total keywords , j-document </a:t>
                      </a: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Wij € {0,1}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5173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Query is expressed in </a:t>
                      </a: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DNF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8787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Each part of </a:t>
                      </a: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query is represented by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qcc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8787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Similarity function</a:t>
                      </a: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is given by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Sim(dj,q)=1 if </a:t>
                      </a:r>
                      <a:r>
                        <a:rPr b="0" lang="en-IN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Ɛ Qdnf) ^(v,gi(dj)=gi(qcc))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/>
          </p:nvPr>
        </p:nvSpPr>
        <p:spPr>
          <a:xfrm>
            <a:off x="677160" y="443160"/>
            <a:ext cx="8594280" cy="5595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If query is in Disjunctive Normal Form(DNF) we can </a:t>
            </a:r>
            <a:r>
              <a:rPr b="1" lang="en-US" sz="2800" spc="-1" strike="noStrike">
                <a:solidFill>
                  <a:srgbClr val="000000"/>
                </a:solidFill>
                <a:latin typeface="Times New Roman"/>
              </a:rPr>
              <a:t>directly find out similarity between document &amp; query.</a:t>
            </a:r>
            <a:endParaRPr b="0" lang="en-IN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If query is in CNF </a:t>
            </a:r>
            <a:r>
              <a:rPr b="1" lang="en-US" sz="2800" spc="-1" strike="noStrike">
                <a:solidFill>
                  <a:srgbClr val="000000"/>
                </a:solidFill>
                <a:latin typeface="Times New Roman"/>
              </a:rPr>
              <a:t>first we convert CNF to DNF. 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converting formulas consist of </a:t>
            </a:r>
            <a:r>
              <a:rPr b="1" lang="en-US" sz="2800" spc="-1" strike="noStrike">
                <a:solidFill>
                  <a:srgbClr val="000000"/>
                </a:solidFill>
                <a:latin typeface="Times New Roman"/>
              </a:rPr>
              <a:t>De morgans Laws &amp; The distributive law.</a:t>
            </a:r>
            <a:endParaRPr b="0" lang="en-IN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540000" y="382680"/>
            <a:ext cx="8594280" cy="2316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68000"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90c226"/>
                </a:solidFill>
                <a:latin typeface="Trebuchet MS"/>
              </a:rPr>
              <a:t>Exercise 1</a:t>
            </a:r>
            <a:br>
              <a:rPr sz="3600"/>
            </a:br>
            <a:r>
              <a:rPr b="1" lang="en-US" sz="2700" spc="-1" strike="noStrike">
                <a:solidFill>
                  <a:srgbClr val="000000"/>
                </a:solidFill>
                <a:latin typeface="Times New Roman"/>
              </a:rPr>
              <a:t>Step 1:</a:t>
            </a:r>
            <a:r>
              <a:rPr b="0" lang="en-US" sz="2700" spc="-1" strike="noStrike">
                <a:solidFill>
                  <a:srgbClr val="000000"/>
                </a:solidFill>
                <a:latin typeface="Times New Roman"/>
              </a:rPr>
              <a:t>Stemming(repeatitive world) and stop removal(stop world-are,and,than,of,not)</a:t>
            </a:r>
            <a:br>
              <a:rPr sz="2700"/>
            </a:br>
            <a:r>
              <a:rPr b="1" lang="en-US" sz="2700" spc="-1" strike="noStrike">
                <a:solidFill>
                  <a:srgbClr val="000000"/>
                </a:solidFill>
                <a:latin typeface="Times New Roman"/>
              </a:rPr>
              <a:t>Step 2:</a:t>
            </a:r>
            <a:r>
              <a:rPr b="0" lang="en-US" sz="2700" spc="-1" strike="noStrike">
                <a:solidFill>
                  <a:srgbClr val="000000"/>
                </a:solidFill>
                <a:latin typeface="Times New Roman"/>
              </a:rPr>
              <a:t>Formation of term * document Matrix</a:t>
            </a:r>
            <a:br>
              <a:rPr sz="2700"/>
            </a:br>
            <a:r>
              <a:rPr b="0" lang="en-US" sz="2700" spc="-1" strike="noStrike">
                <a:solidFill>
                  <a:srgbClr val="000000"/>
                </a:solidFill>
                <a:latin typeface="Times New Roman"/>
              </a:rPr>
              <a:t>check user query is in DNF form.If not convert to DNF.</a:t>
            </a:r>
            <a:br>
              <a:rPr sz="2700"/>
            </a:br>
            <a:r>
              <a:rPr b="1" lang="en-US" sz="2700" spc="-1" strike="noStrike">
                <a:solidFill>
                  <a:srgbClr val="000000"/>
                </a:solidFill>
                <a:latin typeface="Times New Roman"/>
              </a:rPr>
              <a:t>Step 3:</a:t>
            </a:r>
            <a:r>
              <a:rPr b="0" lang="en-US" sz="2700" spc="-1" strike="noStrike">
                <a:solidFill>
                  <a:srgbClr val="000000"/>
                </a:solidFill>
                <a:latin typeface="Times New Roman"/>
              </a:rPr>
              <a:t>check user query is in DNF form.If not convert to DNF.</a:t>
            </a:r>
            <a:br>
              <a:rPr sz="2700"/>
            </a:br>
            <a:r>
              <a:rPr b="1" lang="en-US" sz="2700" spc="-1" strike="noStrike">
                <a:solidFill>
                  <a:srgbClr val="000000"/>
                </a:solidFill>
                <a:latin typeface="Times New Roman"/>
              </a:rPr>
              <a:t>Step 4:</a:t>
            </a:r>
            <a:r>
              <a:rPr b="0" lang="en-US" sz="2700" spc="-1" strike="noStrike">
                <a:solidFill>
                  <a:srgbClr val="000000"/>
                </a:solidFill>
                <a:latin typeface="Times New Roman"/>
              </a:rPr>
              <a:t>find similarity between query and each document by applying similarity function.</a:t>
            </a:r>
            <a:br>
              <a:rPr sz="2700"/>
            </a:br>
            <a:endParaRPr b="0" lang="en-IN" sz="2700" spc="-1" strike="noStrike">
              <a:latin typeface="Arial"/>
            </a:endParaRPr>
          </a:p>
        </p:txBody>
      </p:sp>
      <p:graphicFrame>
        <p:nvGraphicFramePr>
          <p:cNvPr id="349" name="Content Placeholder 3"/>
          <p:cNvGraphicFramePr/>
          <p:nvPr/>
        </p:nvGraphicFramePr>
        <p:xfrm>
          <a:off x="568440" y="2961000"/>
          <a:ext cx="8595720" cy="3337920"/>
        </p:xfrm>
        <a:graphic>
          <a:graphicData uri="http://schemas.openxmlformats.org/drawingml/2006/table">
            <a:tbl>
              <a:tblPr/>
              <a:tblGrid>
                <a:gridCol w="4298040"/>
                <a:gridCol w="4298040"/>
              </a:tblGrid>
              <a:tr h="357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Document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Content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</a:tr>
              <a:tr h="4086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Big cats are nice and funny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6224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D2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Small dogs are better than big dog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6224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D3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Small cats are afraid of small dogs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6224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D4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Big cats are not afraid of small dogs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7052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D5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Funny cats are not afraid of small dogs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" descr=""/>
          <p:cNvPicPr/>
          <p:nvPr/>
        </p:nvPicPr>
        <p:blipFill>
          <a:blip r:embed="rId1"/>
          <a:stretch/>
        </p:blipFill>
        <p:spPr>
          <a:xfrm>
            <a:off x="360" y="327240"/>
            <a:ext cx="9718560" cy="656568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51" name="Content Placeholder 1"/>
          <p:cNvGraphicFramePr/>
          <p:nvPr/>
        </p:nvGraphicFramePr>
        <p:xfrm>
          <a:off x="7379280" y="2273400"/>
          <a:ext cx="4491720" cy="3996000"/>
        </p:xfrm>
        <a:graphic>
          <a:graphicData uri="http://schemas.openxmlformats.org/drawingml/2006/table">
            <a:tbl>
              <a:tblPr/>
              <a:tblGrid>
                <a:gridCol w="581400"/>
                <a:gridCol w="3910680"/>
              </a:tblGrid>
              <a:tr h="6188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Document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Content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</a:tr>
              <a:tr h="6224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Big cats are nice and funny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6224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D2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Small dogs are better than big dog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6224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D3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Small cats are afraid of small dogs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6224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D4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Big cats are not afraid of small dogs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8877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D5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Funny cats are not afraid of small dogs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" descr=""/>
          <p:cNvPicPr/>
          <p:nvPr/>
        </p:nvPicPr>
        <p:blipFill>
          <a:blip r:embed="rId1"/>
          <a:srcRect l="0" t="0" r="0" b="1757"/>
          <a:stretch/>
        </p:blipFill>
        <p:spPr>
          <a:xfrm>
            <a:off x="-3240" y="87840"/>
            <a:ext cx="12190320" cy="65703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53" name="Table 2"/>
          <p:cNvGraphicFramePr/>
          <p:nvPr/>
        </p:nvGraphicFramePr>
        <p:xfrm>
          <a:off x="5527800" y="2949480"/>
          <a:ext cx="6582240" cy="966960"/>
        </p:xfrm>
        <a:graphic>
          <a:graphicData uri="http://schemas.openxmlformats.org/drawingml/2006/table">
            <a:tbl>
              <a:tblPr/>
              <a:tblGrid>
                <a:gridCol w="1393560"/>
                <a:gridCol w="800280"/>
                <a:gridCol w="1096920"/>
                <a:gridCol w="1204560"/>
                <a:gridCol w="989280"/>
                <a:gridCol w="1098000"/>
              </a:tblGrid>
              <a:tr h="273960">
                <a:tc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D2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D3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D4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D5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</a:tr>
              <a:tr h="4194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Funny(K4)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2739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Dog(K6)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" descr=""/>
          <p:cNvPicPr/>
          <p:nvPr/>
        </p:nvPicPr>
        <p:blipFill>
          <a:blip r:embed="rId1"/>
          <a:stretch/>
        </p:blipFill>
        <p:spPr>
          <a:xfrm>
            <a:off x="29520" y="129960"/>
            <a:ext cx="12190320" cy="66686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55" name="Table 6"/>
          <p:cNvGraphicFramePr/>
          <p:nvPr/>
        </p:nvGraphicFramePr>
        <p:xfrm>
          <a:off x="5556960" y="2627280"/>
          <a:ext cx="6582240" cy="1166400"/>
        </p:xfrm>
        <a:graphic>
          <a:graphicData uri="http://schemas.openxmlformats.org/drawingml/2006/table">
            <a:tbl>
              <a:tblPr/>
              <a:tblGrid>
                <a:gridCol w="1393560"/>
                <a:gridCol w="800280"/>
                <a:gridCol w="1096920"/>
                <a:gridCol w="1204560"/>
                <a:gridCol w="989280"/>
                <a:gridCol w="1098000"/>
              </a:tblGrid>
              <a:tr h="373680">
                <a:tc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D2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D3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D4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D5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</a:tr>
              <a:tr h="4194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Funny(K4)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37368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Dog(K6)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Content Placeholder 3" descr=""/>
          <p:cNvPicPr/>
          <p:nvPr/>
        </p:nvPicPr>
        <p:blipFill>
          <a:blip r:embed="rId1"/>
          <a:stretch/>
        </p:blipFill>
        <p:spPr>
          <a:xfrm>
            <a:off x="544320" y="492840"/>
            <a:ext cx="10128960" cy="611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" descr=""/>
          <p:cNvPicPr/>
          <p:nvPr/>
        </p:nvPicPr>
        <p:blipFill>
          <a:blip r:embed="rId1"/>
          <a:stretch/>
        </p:blipFill>
        <p:spPr>
          <a:xfrm>
            <a:off x="-3240" y="97560"/>
            <a:ext cx="12190320" cy="66686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57" name="Table 7"/>
          <p:cNvGraphicFramePr/>
          <p:nvPr/>
        </p:nvGraphicFramePr>
        <p:xfrm>
          <a:off x="6200280" y="2026080"/>
          <a:ext cx="6253560" cy="1071000"/>
        </p:xfrm>
        <a:graphic>
          <a:graphicData uri="http://schemas.openxmlformats.org/drawingml/2006/table">
            <a:tbl>
              <a:tblPr/>
              <a:tblGrid>
                <a:gridCol w="1042200"/>
                <a:gridCol w="1042200"/>
                <a:gridCol w="1042200"/>
                <a:gridCol w="1042200"/>
                <a:gridCol w="1042200"/>
                <a:gridCol w="1042920"/>
              </a:tblGrid>
              <a:tr h="357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K1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</a:tr>
              <a:tr h="357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K6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357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K4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" descr=""/>
          <p:cNvPicPr/>
          <p:nvPr/>
        </p:nvPicPr>
        <p:blipFill>
          <a:blip r:embed="rId1"/>
          <a:stretch/>
        </p:blipFill>
        <p:spPr>
          <a:xfrm>
            <a:off x="-3240" y="97560"/>
            <a:ext cx="12190320" cy="6668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" descr=""/>
          <p:cNvPicPr/>
          <p:nvPr/>
        </p:nvPicPr>
        <p:blipFill>
          <a:blip r:embed="rId1"/>
          <a:stretch/>
        </p:blipFill>
        <p:spPr>
          <a:xfrm>
            <a:off x="-3240" y="97560"/>
            <a:ext cx="12190320" cy="6668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" descr=""/>
          <p:cNvPicPr/>
          <p:nvPr/>
        </p:nvPicPr>
        <p:blipFill>
          <a:blip r:embed="rId1"/>
          <a:stretch/>
        </p:blipFill>
        <p:spPr>
          <a:xfrm>
            <a:off x="-3240" y="97560"/>
            <a:ext cx="12190320" cy="6668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" descr=""/>
          <p:cNvPicPr/>
          <p:nvPr/>
        </p:nvPicPr>
        <p:blipFill>
          <a:blip r:embed="rId1"/>
          <a:stretch/>
        </p:blipFill>
        <p:spPr>
          <a:xfrm>
            <a:off x="-3240" y="97560"/>
            <a:ext cx="12190320" cy="6668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" descr=""/>
          <p:cNvPicPr/>
          <p:nvPr/>
        </p:nvPicPr>
        <p:blipFill>
          <a:blip r:embed="rId1"/>
          <a:stretch/>
        </p:blipFill>
        <p:spPr>
          <a:xfrm>
            <a:off x="-3240" y="97560"/>
            <a:ext cx="12190320" cy="6668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" descr=""/>
          <p:cNvPicPr/>
          <p:nvPr/>
        </p:nvPicPr>
        <p:blipFill>
          <a:blip r:embed="rId1"/>
          <a:stretch/>
        </p:blipFill>
        <p:spPr>
          <a:xfrm>
            <a:off x="-3240" y="97560"/>
            <a:ext cx="12190320" cy="6668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" descr=""/>
          <p:cNvPicPr/>
          <p:nvPr/>
        </p:nvPicPr>
        <p:blipFill>
          <a:blip r:embed="rId1"/>
          <a:stretch/>
        </p:blipFill>
        <p:spPr>
          <a:xfrm>
            <a:off x="11160" y="120240"/>
            <a:ext cx="12190320" cy="6668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" descr=""/>
          <p:cNvPicPr/>
          <p:nvPr/>
        </p:nvPicPr>
        <p:blipFill>
          <a:blip r:embed="rId1"/>
          <a:stretch/>
        </p:blipFill>
        <p:spPr>
          <a:xfrm>
            <a:off x="11160" y="120240"/>
            <a:ext cx="12190320" cy="6668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/>
          </p:nvPr>
        </p:nvSpPr>
        <p:spPr>
          <a:xfrm>
            <a:off x="677160" y="320400"/>
            <a:ext cx="10950840" cy="6445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1" lang="en-US" sz="2400" spc="-1" strike="noStrike">
                <a:solidFill>
                  <a:srgbClr val="000000"/>
                </a:solidFill>
                <a:latin typeface="Times New Roman"/>
              </a:rPr>
              <a:t>Step 1:Stemming &amp; Stop Removal    Q-Funny ^Dog</a:t>
            </a:r>
            <a:endParaRPr b="0" lang="en-IN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After stemming &amp; stop word removal: </a:t>
            </a:r>
            <a:endParaRPr b="0" lang="en-IN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Big, cat, nice, funny, small, dog,better,afraid</a:t>
            </a:r>
            <a:endParaRPr b="0" lang="en-IN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1" lang="en-US" sz="2400" spc="-1" strike="noStrike">
                <a:solidFill>
                  <a:srgbClr val="000000"/>
                </a:solidFill>
                <a:latin typeface="Times New Roman"/>
              </a:rPr>
              <a:t>Step 2:formation of term * document matrix</a:t>
            </a:r>
            <a:endParaRPr b="0" lang="en-IN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1800" spc="-1" strike="noStrike">
              <a:latin typeface="Arial"/>
            </a:endParaRPr>
          </a:p>
        </p:txBody>
      </p:sp>
      <p:graphicFrame>
        <p:nvGraphicFramePr>
          <p:cNvPr id="367" name="Table 3"/>
          <p:cNvGraphicFramePr/>
          <p:nvPr/>
        </p:nvGraphicFramePr>
        <p:xfrm>
          <a:off x="797040" y="2444760"/>
          <a:ext cx="8127360" cy="4122720"/>
        </p:xfrm>
        <a:graphic>
          <a:graphicData uri="http://schemas.openxmlformats.org/drawingml/2006/table">
            <a:tbl>
              <a:tblPr/>
              <a:tblGrid>
                <a:gridCol w="1606680"/>
                <a:gridCol w="1102320"/>
                <a:gridCol w="1354320"/>
                <a:gridCol w="1354320"/>
                <a:gridCol w="1354320"/>
                <a:gridCol w="1355760"/>
              </a:tblGrid>
              <a:tr h="7466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Keywords/</a:t>
                      </a:r>
                      <a:endParaRPr b="0" lang="en-IN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documents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D2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D3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D4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D5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</a:tr>
              <a:tr h="4219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Big(K1)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4219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Cat(K2)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4219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Nice(K3)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4219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Funny(K4)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4219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Small(K5)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4219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Dog(K6)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4219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Better(K7)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4230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Afraid(K8)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8" name="Table 4"/>
          <p:cNvGraphicFramePr/>
          <p:nvPr/>
        </p:nvGraphicFramePr>
        <p:xfrm>
          <a:off x="8675640" y="306360"/>
          <a:ext cx="3378240" cy="4173120"/>
        </p:xfrm>
        <a:graphic>
          <a:graphicData uri="http://schemas.openxmlformats.org/drawingml/2006/table">
            <a:tbl>
              <a:tblPr/>
              <a:tblGrid>
                <a:gridCol w="1044360"/>
                <a:gridCol w="2334240"/>
              </a:tblGrid>
              <a:tr h="6224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D1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Big cats are nice and funny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</a:tr>
              <a:tr h="8877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D2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Small dogs are better than big dog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8877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D3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Small cats are afraid of small dogs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8877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D4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Big cats are not afraid of small dogs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8877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D5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Funny cats are not afraid of small dogs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Content Placeholder 3" descr=""/>
          <p:cNvPicPr/>
          <p:nvPr/>
        </p:nvPicPr>
        <p:blipFill>
          <a:blip r:embed="rId1"/>
          <a:stretch/>
        </p:blipFill>
        <p:spPr>
          <a:xfrm>
            <a:off x="463680" y="515160"/>
            <a:ext cx="10095840" cy="6003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/>
          </p:nvPr>
        </p:nvSpPr>
        <p:spPr>
          <a:xfrm>
            <a:off x="267480" y="141480"/>
            <a:ext cx="11483280" cy="663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99000"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1" lang="en-US" sz="2000" spc="-1" strike="noStrike">
                <a:solidFill>
                  <a:srgbClr val="000000"/>
                </a:solidFill>
                <a:latin typeface="Times New Roman"/>
              </a:rPr>
              <a:t>Step 3:check query if it is not in DNF convert it to DNF</a:t>
            </a:r>
            <a:endParaRPr b="0" lang="en-IN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1" lang="en-US" sz="20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en-US" sz="2000" spc="-1" strike="noStrike">
                <a:solidFill>
                  <a:srgbClr val="000000"/>
                </a:solidFill>
                <a:latin typeface="Times New Roman"/>
              </a:rPr>
              <a:t>q=Funny ^ Dog        Qdnf=Funny ^ Dog         qcc=Funny ^ Dog</a:t>
            </a:r>
            <a:endParaRPr b="0" lang="en-IN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Already in DNF Form</a:t>
            </a:r>
            <a:endParaRPr b="0" lang="en-IN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1" lang="en-US" sz="2000" spc="-1" strike="noStrike">
                <a:solidFill>
                  <a:srgbClr val="000000"/>
                </a:solidFill>
                <a:latin typeface="Times New Roman"/>
              </a:rPr>
              <a:t>Step4:Find similarity between query &amp; each document by applying similarity function</a:t>
            </a:r>
            <a:endParaRPr b="0" lang="en-IN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IN" sz="1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Sim(dj,q)=1 if </a:t>
            </a:r>
            <a:r>
              <a:rPr b="0" lang="en-IN" sz="2000" spc="-1" strike="noStrike">
                <a:solidFill>
                  <a:srgbClr val="000000"/>
                </a:solidFill>
                <a:latin typeface="Times New Roman"/>
              </a:rPr>
              <a:t>Ɛ Qdnf) ^(v,gi(dj)=gi(qcc))</a:t>
            </a:r>
            <a:endParaRPr b="0" lang="en-IN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Two Keywords</a:t>
            </a:r>
            <a:endParaRPr b="0" lang="en-IN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First is k4 and second is k6</a:t>
            </a:r>
            <a:endParaRPr b="0" lang="en-IN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Times New Roman"/>
              </a:rPr>
              <a:t>For query gi(qcc)=(1,1) as they are present</a:t>
            </a:r>
            <a:endParaRPr b="0" lang="en-IN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Only for D5,gi(D5)=(1,1) as they are present </a:t>
            </a:r>
            <a:endParaRPr b="0" lang="en-IN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Times New Roman"/>
              </a:rPr>
              <a:t>document D5 is get retrieved</a:t>
            </a:r>
            <a:endParaRPr b="0" lang="en-IN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IN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IN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IN" sz="1800" spc="-1" strike="noStrike">
              <a:latin typeface="Arial"/>
            </a:endParaRPr>
          </a:p>
        </p:txBody>
      </p:sp>
      <p:graphicFrame>
        <p:nvGraphicFramePr>
          <p:cNvPr id="370" name="Table 3"/>
          <p:cNvGraphicFramePr/>
          <p:nvPr/>
        </p:nvGraphicFramePr>
        <p:xfrm>
          <a:off x="677160" y="1813320"/>
          <a:ext cx="8127360" cy="2224440"/>
        </p:xfrm>
        <a:graphic>
          <a:graphicData uri="http://schemas.openxmlformats.org/drawingml/2006/table">
            <a:tbl>
              <a:tblPr/>
              <a:tblGrid>
                <a:gridCol w="2709000"/>
                <a:gridCol w="2709000"/>
                <a:gridCol w="2709720"/>
              </a:tblGrid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qcc=Funny^ Dog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K4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K6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D2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D3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D4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D5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1" name="Table 1"/>
          <p:cNvGraphicFramePr/>
          <p:nvPr/>
        </p:nvGraphicFramePr>
        <p:xfrm>
          <a:off x="5609160" y="5429160"/>
          <a:ext cx="6582240" cy="966960"/>
        </p:xfrm>
        <a:graphic>
          <a:graphicData uri="http://schemas.openxmlformats.org/drawingml/2006/table">
            <a:tbl>
              <a:tblPr/>
              <a:tblGrid>
                <a:gridCol w="1393560"/>
                <a:gridCol w="800280"/>
                <a:gridCol w="1096920"/>
                <a:gridCol w="1204560"/>
                <a:gridCol w="989280"/>
                <a:gridCol w="1098000"/>
              </a:tblGrid>
              <a:tr h="273960">
                <a:tc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D2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D3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D4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D5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</a:tr>
              <a:tr h="4194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Funny(K4)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2739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Dog(K6)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/>
          </p:nvPr>
        </p:nvSpPr>
        <p:spPr>
          <a:xfrm>
            <a:off x="677160" y="188640"/>
            <a:ext cx="9124200" cy="6666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88000"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1" lang="en-US" sz="2200" spc="-1" strike="noStrike">
                <a:solidFill>
                  <a:srgbClr val="000000"/>
                </a:solidFill>
                <a:latin typeface="Times New Roman"/>
              </a:rPr>
              <a:t>Step 3:Check user query is in DNF form If not convert to DNF</a:t>
            </a:r>
            <a:endParaRPr b="0" lang="en-IN" sz="22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1" lang="en-US" sz="2200" spc="-1" strike="noStrike">
                <a:solidFill>
                  <a:srgbClr val="000000"/>
                </a:solidFill>
                <a:latin typeface="Times New Roman"/>
              </a:rPr>
              <a:t>q=Big ^ Dog^˜Funny</a:t>
            </a:r>
            <a:endParaRPr b="0" lang="en-IN" sz="22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Qdnf=Big ^ Dog ^ ˜Funny</a:t>
            </a:r>
            <a:endParaRPr b="0" lang="en-IN" sz="22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Step 4:Find similarity between query &amp; each document by applying similarity function</a:t>
            </a:r>
            <a:endParaRPr b="0" lang="en-IN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1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1" lang="en-US" sz="2200" spc="-1" strike="noStrike">
                <a:solidFill>
                  <a:srgbClr val="000000"/>
                </a:solidFill>
                <a:latin typeface="Times New Roman"/>
              </a:rPr>
              <a:t>Three keywords: k1,K6,&amp; ~K4</a:t>
            </a:r>
            <a:endParaRPr b="0" lang="en-IN" sz="22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For query gi(qcc)=1 for (1,1,0)</a:t>
            </a:r>
            <a:endParaRPr b="0" lang="en-IN" sz="22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Only for D2 and D4 matches</a:t>
            </a:r>
            <a:endParaRPr b="0" lang="en-IN" sz="22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1" lang="en-US" sz="2200" spc="-1" strike="noStrike">
                <a:solidFill>
                  <a:srgbClr val="000000"/>
                </a:solidFill>
                <a:latin typeface="Times New Roman"/>
              </a:rPr>
              <a:t>Document D2 and D4 gets retrieved</a:t>
            </a:r>
            <a:endParaRPr b="0" lang="en-IN" sz="22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1" lang="en-US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en-IN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1800" spc="-1" strike="noStrike">
              <a:latin typeface="Arial"/>
            </a:endParaRPr>
          </a:p>
        </p:txBody>
      </p:sp>
      <p:graphicFrame>
        <p:nvGraphicFramePr>
          <p:cNvPr id="373" name="Table 3"/>
          <p:cNvGraphicFramePr/>
          <p:nvPr/>
        </p:nvGraphicFramePr>
        <p:xfrm>
          <a:off x="677160" y="1982880"/>
          <a:ext cx="8596080" cy="2673000"/>
        </p:xfrm>
        <a:graphic>
          <a:graphicData uri="http://schemas.openxmlformats.org/drawingml/2006/table">
            <a:tbl>
              <a:tblPr/>
              <a:tblGrid>
                <a:gridCol w="2348640"/>
                <a:gridCol w="1949400"/>
                <a:gridCol w="2148840"/>
                <a:gridCol w="2149560"/>
              </a:tblGrid>
              <a:tr h="8877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q=Big ^Dog^˜Funny</a:t>
                      </a:r>
                      <a:endParaRPr b="0" lang="en-IN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K1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K6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˜K4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</a:tr>
              <a:tr h="357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357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D2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357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D3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357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D4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357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D5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4" name="Table 1"/>
          <p:cNvGraphicFramePr/>
          <p:nvPr/>
        </p:nvGraphicFramePr>
        <p:xfrm>
          <a:off x="5585760" y="5480280"/>
          <a:ext cx="6253560" cy="1071000"/>
        </p:xfrm>
        <a:graphic>
          <a:graphicData uri="http://schemas.openxmlformats.org/drawingml/2006/table">
            <a:tbl>
              <a:tblPr/>
              <a:tblGrid>
                <a:gridCol w="1042200"/>
                <a:gridCol w="1042200"/>
                <a:gridCol w="1042200"/>
                <a:gridCol w="1042200"/>
                <a:gridCol w="1042200"/>
                <a:gridCol w="1042920"/>
              </a:tblGrid>
              <a:tr h="357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K1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</a:tr>
              <a:tr h="357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K6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357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K4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/>
          </p:nvPr>
        </p:nvSpPr>
        <p:spPr>
          <a:xfrm>
            <a:off x="677160" y="414720"/>
            <a:ext cx="8728200" cy="6294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</a:rPr>
              <a:t>Step 3:Check user query is in DNF form .If not convert to DNF</a:t>
            </a:r>
            <a:endParaRPr b="0" lang="en-IN" sz="1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</a:rPr>
              <a:t>Q=Cat ^ (Nice  V Afraid)</a:t>
            </a:r>
            <a:endParaRPr b="0" lang="en-IN" sz="1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Q=(Cat^ Nice) V (Cat ^ Afraid)</a:t>
            </a:r>
            <a:endParaRPr b="0" lang="en-IN" sz="1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qcc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qcc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1" lang="en-US" sz="1800" spc="-1" strike="noStrike">
                <a:solidFill>
                  <a:srgbClr val="404040"/>
                </a:solidFill>
                <a:latin typeface="Trebuchet MS"/>
              </a:rPr>
              <a:t>	</a:t>
            </a:r>
            <a:endParaRPr b="0" lang="en-IN" sz="1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	</a:t>
            </a: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	</a:t>
            </a: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	</a:t>
            </a: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	</a:t>
            </a: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	</a:t>
            </a: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	</a:t>
            </a: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	</a:t>
            </a: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	</a:t>
            </a:r>
            <a:endParaRPr b="0" lang="en-IN" sz="1800" spc="-1" strike="noStrike">
              <a:latin typeface="Arial"/>
            </a:endParaRPr>
          </a:p>
        </p:txBody>
      </p:sp>
      <p:graphicFrame>
        <p:nvGraphicFramePr>
          <p:cNvPr id="376" name="Table 3"/>
          <p:cNvGraphicFramePr/>
          <p:nvPr/>
        </p:nvGraphicFramePr>
        <p:xfrm>
          <a:off x="978480" y="2124360"/>
          <a:ext cx="4658040" cy="2451600"/>
        </p:xfrm>
        <a:graphic>
          <a:graphicData uri="http://schemas.openxmlformats.org/drawingml/2006/table">
            <a:tbl>
              <a:tblPr/>
              <a:tblGrid>
                <a:gridCol w="1552680"/>
                <a:gridCol w="1552680"/>
                <a:gridCol w="1553040"/>
              </a:tblGrid>
              <a:tr h="5979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qcc</a:t>
                      </a: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	</a:t>
                      </a: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=(Cat^ Nice) 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K2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K3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D1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D2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D3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D4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D5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7" name="Table 4"/>
          <p:cNvGraphicFramePr/>
          <p:nvPr/>
        </p:nvGraphicFramePr>
        <p:xfrm>
          <a:off x="6089400" y="2124360"/>
          <a:ext cx="4658040" cy="2453400"/>
        </p:xfrm>
        <a:graphic>
          <a:graphicData uri="http://schemas.openxmlformats.org/drawingml/2006/table">
            <a:tbl>
              <a:tblPr/>
              <a:tblGrid>
                <a:gridCol w="2187000"/>
                <a:gridCol w="1131120"/>
                <a:gridCol w="1340280"/>
              </a:tblGrid>
              <a:tr h="5997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qcc=(Cat ^ Afraid)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K2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k8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D2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D3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D4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D5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8" name="Table 5"/>
          <p:cNvGraphicFramePr/>
          <p:nvPr/>
        </p:nvGraphicFramePr>
        <p:xfrm>
          <a:off x="424080" y="5037120"/>
          <a:ext cx="5881680" cy="1112040"/>
        </p:xfrm>
        <a:graphic>
          <a:graphicData uri="http://schemas.openxmlformats.org/drawingml/2006/table">
            <a:tbl>
              <a:tblPr/>
              <a:tblGrid>
                <a:gridCol w="1186560"/>
                <a:gridCol w="774000"/>
                <a:gridCol w="980280"/>
                <a:gridCol w="980280"/>
                <a:gridCol w="980280"/>
                <a:gridCol w="980640"/>
              </a:tblGrid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Cat(K2)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Nice(K3)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Dog(K6)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IN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677160" y="405360"/>
            <a:ext cx="8594280" cy="1932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44000"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90c226"/>
                </a:solidFill>
                <a:latin typeface="Trebuchet MS"/>
              </a:rPr>
              <a:t>Exercise 2</a:t>
            </a:r>
            <a:br>
              <a:rPr sz="3600"/>
            </a:br>
            <a:br>
              <a:rPr sz="3600"/>
            </a:br>
            <a:br>
              <a:rPr sz="3600"/>
            </a:br>
            <a:r>
              <a:rPr b="1" lang="en-US" sz="2700" spc="-1" strike="noStrike">
                <a:solidFill>
                  <a:srgbClr val="000000"/>
                </a:solidFill>
                <a:latin typeface="Times New Roman"/>
              </a:rPr>
              <a:t>Step 1:</a:t>
            </a:r>
            <a:r>
              <a:rPr b="0" lang="en-US" sz="2700" spc="-1" strike="noStrike">
                <a:solidFill>
                  <a:srgbClr val="000000"/>
                </a:solidFill>
                <a:latin typeface="Times New Roman"/>
              </a:rPr>
              <a:t>Stemming(repeatitive world) and stop removal(stop world-are,and,than,of,not)</a:t>
            </a:r>
            <a:br>
              <a:rPr sz="2700"/>
            </a:br>
            <a:r>
              <a:rPr b="1" lang="en-US" sz="2700" spc="-1" strike="noStrike">
                <a:solidFill>
                  <a:srgbClr val="000000"/>
                </a:solidFill>
                <a:latin typeface="Times New Roman"/>
              </a:rPr>
              <a:t>Step 2:</a:t>
            </a:r>
            <a:r>
              <a:rPr b="0" lang="en-US" sz="2700" spc="-1" strike="noStrike">
                <a:solidFill>
                  <a:srgbClr val="000000"/>
                </a:solidFill>
                <a:latin typeface="Times New Roman"/>
              </a:rPr>
              <a:t>Formation of term * document Matrix</a:t>
            </a:r>
            <a:br>
              <a:rPr sz="2700"/>
            </a:br>
            <a:r>
              <a:rPr b="0" lang="en-US" sz="2700" spc="-1" strike="noStrike">
                <a:solidFill>
                  <a:srgbClr val="000000"/>
                </a:solidFill>
                <a:latin typeface="Times New Roman"/>
              </a:rPr>
              <a:t>check user query is in DNF form.If not convert to DNF.</a:t>
            </a:r>
            <a:br>
              <a:rPr sz="2700"/>
            </a:br>
            <a:r>
              <a:rPr b="1" lang="en-US" sz="2700" spc="-1" strike="noStrike">
                <a:solidFill>
                  <a:srgbClr val="000000"/>
                </a:solidFill>
                <a:latin typeface="Times New Roman"/>
              </a:rPr>
              <a:t>Step 3:</a:t>
            </a:r>
            <a:r>
              <a:rPr b="0" lang="en-US" sz="2700" spc="-1" strike="noStrike">
                <a:solidFill>
                  <a:srgbClr val="000000"/>
                </a:solidFill>
                <a:latin typeface="Times New Roman"/>
              </a:rPr>
              <a:t>check user query is in DNF form.If not convert to DNF.</a:t>
            </a:r>
            <a:br>
              <a:rPr sz="2700"/>
            </a:br>
            <a:r>
              <a:rPr b="1" lang="en-US" sz="2700" spc="-1" strike="noStrike">
                <a:solidFill>
                  <a:srgbClr val="000000"/>
                </a:solidFill>
                <a:latin typeface="Times New Roman"/>
              </a:rPr>
              <a:t>Step 4:</a:t>
            </a:r>
            <a:r>
              <a:rPr b="0" lang="en-US" sz="2700" spc="-1" strike="noStrike">
                <a:solidFill>
                  <a:srgbClr val="000000"/>
                </a:solidFill>
                <a:latin typeface="Times New Roman"/>
              </a:rPr>
              <a:t>find similarity between query and each document by applying similarity function.</a:t>
            </a:r>
            <a:br>
              <a:rPr sz="2700"/>
            </a:br>
            <a:endParaRPr b="0" lang="en-IN" sz="2700" spc="-1" strike="noStrike">
              <a:latin typeface="Arial"/>
            </a:endParaRPr>
          </a:p>
        </p:txBody>
      </p:sp>
      <p:graphicFrame>
        <p:nvGraphicFramePr>
          <p:cNvPr id="380" name="Content Placeholder 6"/>
          <p:cNvGraphicFramePr/>
          <p:nvPr/>
        </p:nvGraphicFramePr>
        <p:xfrm>
          <a:off x="736200" y="2564280"/>
          <a:ext cx="7013520" cy="4095360"/>
        </p:xfrm>
        <a:graphic>
          <a:graphicData uri="http://schemas.openxmlformats.org/drawingml/2006/table">
            <a:tbl>
              <a:tblPr/>
              <a:tblGrid>
                <a:gridCol w="1895400"/>
                <a:gridCol w="5118480"/>
              </a:tblGrid>
              <a:tr h="8186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Document 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Contents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</a:tr>
              <a:tr h="8186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Computer Information Retrieval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8186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D2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Computer Retrieval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8186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D3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Information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8211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D4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Computer Information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/>
          </p:nvPr>
        </p:nvSpPr>
        <p:spPr>
          <a:xfrm>
            <a:off x="677160" y="179280"/>
            <a:ext cx="8594280" cy="6360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1" lang="en-US" sz="2400" spc="-1" strike="noStrike">
                <a:solidFill>
                  <a:srgbClr val="000000"/>
                </a:solidFill>
                <a:latin typeface="Times New Roman"/>
              </a:rPr>
              <a:t>Step 1:Stemming &amp; Stop word Removal</a:t>
            </a:r>
            <a:endParaRPr b="0" lang="en-IN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After stemming &amp; stop word:Computer,Information,Retrieval</a:t>
            </a:r>
            <a:endParaRPr b="0" lang="en-IN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1" lang="en-US" sz="2400" spc="-1" strike="noStrike">
                <a:solidFill>
                  <a:srgbClr val="000000"/>
                </a:solidFill>
                <a:latin typeface="Times New Roman"/>
              </a:rPr>
              <a:t>Step 2:Formation of term * Document Matrix</a:t>
            </a:r>
            <a:endParaRPr b="0" lang="en-IN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1" lang="en-US" sz="2400" spc="-1" strike="noStrike">
                <a:solidFill>
                  <a:srgbClr val="000000"/>
                </a:solidFill>
                <a:latin typeface="Times New Roman"/>
              </a:rPr>
              <a:t>Step 3:check user query in DNF.If not convert DNF</a:t>
            </a:r>
            <a:endParaRPr b="0" lang="en-IN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1" lang="en-US" sz="2400" spc="-1" strike="noStrike">
                <a:solidFill>
                  <a:srgbClr val="000000"/>
                </a:solidFill>
                <a:latin typeface="Times New Roman"/>
              </a:rPr>
              <a:t>q=Information ^ retrieval</a:t>
            </a:r>
            <a:endParaRPr b="0" lang="en-IN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1" lang="en-US" sz="2400" spc="-1" strike="noStrike">
                <a:solidFill>
                  <a:srgbClr val="000000"/>
                </a:solidFill>
                <a:latin typeface="Times New Roman"/>
              </a:rPr>
              <a:t>Step 4: find similarity </a:t>
            </a:r>
            <a:endParaRPr b="0" lang="en-IN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1" lang="en-US" sz="2400" spc="-1" strike="noStrike">
                <a:solidFill>
                  <a:srgbClr val="000000"/>
                </a:solidFill>
                <a:latin typeface="Times New Roman"/>
              </a:rPr>
              <a:t>Between query &amp; document</a:t>
            </a:r>
            <a:endParaRPr b="0" lang="en-IN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1" lang="en-US" sz="2400" spc="-1" strike="noStrike">
                <a:solidFill>
                  <a:srgbClr val="000000"/>
                </a:solidFill>
                <a:latin typeface="Times New Roman"/>
              </a:rPr>
              <a:t>D5 get selected</a:t>
            </a:r>
            <a:endParaRPr b="0" lang="en-IN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1800" spc="-1" strike="noStrike">
              <a:latin typeface="Arial"/>
            </a:endParaRPr>
          </a:p>
        </p:txBody>
      </p:sp>
      <p:graphicFrame>
        <p:nvGraphicFramePr>
          <p:cNvPr id="382" name="Table 3"/>
          <p:cNvGraphicFramePr/>
          <p:nvPr/>
        </p:nvGraphicFramePr>
        <p:xfrm>
          <a:off x="3738240" y="1623960"/>
          <a:ext cx="7248600" cy="3276000"/>
        </p:xfrm>
        <a:graphic>
          <a:graphicData uri="http://schemas.openxmlformats.org/drawingml/2006/table">
            <a:tbl>
              <a:tblPr/>
              <a:tblGrid>
                <a:gridCol w="1449720"/>
                <a:gridCol w="1449720"/>
                <a:gridCol w="1449720"/>
                <a:gridCol w="1449720"/>
                <a:gridCol w="1450080"/>
              </a:tblGrid>
              <a:tr h="115308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Keywords/</a:t>
                      </a:r>
                      <a:endParaRPr b="0" lang="en-IN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Documents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D1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D2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D3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D4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</a:tr>
              <a:tr h="6224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Computer k1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6224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Information k2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8784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Retrieval k3</a:t>
                      </a:r>
                      <a:endParaRPr b="0" lang="en-IN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3" name="Table 4"/>
          <p:cNvGraphicFramePr/>
          <p:nvPr/>
        </p:nvGraphicFramePr>
        <p:xfrm>
          <a:off x="4794120" y="4418280"/>
          <a:ext cx="4479120" cy="2364840"/>
        </p:xfrm>
        <a:graphic>
          <a:graphicData uri="http://schemas.openxmlformats.org/drawingml/2006/table">
            <a:tbl>
              <a:tblPr/>
              <a:tblGrid>
                <a:gridCol w="1492920"/>
                <a:gridCol w="1197360"/>
                <a:gridCol w="1789200"/>
              </a:tblGrid>
              <a:tr h="8877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qcc=information ^ retrieval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K2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rebuchet MS"/>
                        </a:rPr>
                        <a:t>k3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</a:tr>
              <a:tr h="3693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D1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ff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3693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D2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3693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D3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3693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D4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1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0</a:t>
                      </a:r>
                      <a:endParaRPr b="0" lang="en-IN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" descr=""/>
          <p:cNvPicPr/>
          <p:nvPr/>
        </p:nvPicPr>
        <p:blipFill>
          <a:blip r:embed="rId1"/>
          <a:stretch/>
        </p:blipFill>
        <p:spPr>
          <a:xfrm>
            <a:off x="104400" y="596880"/>
            <a:ext cx="12191040" cy="5850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" descr=""/>
          <p:cNvPicPr/>
          <p:nvPr/>
        </p:nvPicPr>
        <p:blipFill>
          <a:blip r:embed="rId1"/>
          <a:stretch/>
        </p:blipFill>
        <p:spPr>
          <a:xfrm>
            <a:off x="0" y="720000"/>
            <a:ext cx="12191040" cy="5842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" descr=""/>
          <p:cNvPicPr/>
          <p:nvPr/>
        </p:nvPicPr>
        <p:blipFill>
          <a:blip r:embed="rId1"/>
          <a:stretch/>
        </p:blipFill>
        <p:spPr>
          <a:xfrm>
            <a:off x="7358040" y="929520"/>
            <a:ext cx="4161600" cy="3390120"/>
          </a:xfrm>
          <a:prstGeom prst="rect">
            <a:avLst/>
          </a:prstGeom>
          <a:ln w="0">
            <a:noFill/>
          </a:ln>
        </p:spPr>
      </p:pic>
      <p:pic>
        <p:nvPicPr>
          <p:cNvPr id="387" name="" descr=""/>
          <p:cNvPicPr/>
          <p:nvPr/>
        </p:nvPicPr>
        <p:blipFill>
          <a:blip r:embed="rId2"/>
          <a:stretch/>
        </p:blipFill>
        <p:spPr>
          <a:xfrm>
            <a:off x="0" y="180000"/>
            <a:ext cx="12060000" cy="666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" descr=""/>
          <p:cNvPicPr/>
          <p:nvPr/>
        </p:nvPicPr>
        <p:blipFill>
          <a:blip r:embed="rId1"/>
          <a:stretch/>
        </p:blipFill>
        <p:spPr>
          <a:xfrm>
            <a:off x="11160" y="56160"/>
            <a:ext cx="12190320" cy="6796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" descr=""/>
          <p:cNvPicPr/>
          <p:nvPr/>
        </p:nvPicPr>
        <p:blipFill>
          <a:blip r:embed="rId1"/>
          <a:stretch/>
        </p:blipFill>
        <p:spPr>
          <a:xfrm>
            <a:off x="11160" y="56160"/>
            <a:ext cx="12190320" cy="6796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677520" y="609480"/>
            <a:ext cx="8594280" cy="894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90c226"/>
                </a:solidFill>
                <a:latin typeface="Trebuchet MS"/>
              </a:rPr>
              <a:t>Searching Capabilities</a:t>
            </a:r>
            <a:endParaRPr b="0" lang="en-IN" sz="3600" spc="-1" strike="noStrike"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677520" y="1506960"/>
            <a:ext cx="8594280" cy="4532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1)Boolean Logic</a:t>
            </a:r>
            <a:endParaRPr b="0" lang="en-IN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2)Proximity</a:t>
            </a:r>
            <a:endParaRPr b="0" lang="en-IN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3)Contigous word Pharse</a:t>
            </a:r>
            <a:endParaRPr b="0" lang="en-IN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4)Fuzzy Logic</a:t>
            </a:r>
            <a:endParaRPr b="0" lang="en-IN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5)Term Masking</a:t>
            </a:r>
            <a:endParaRPr b="0" lang="en-IN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6)Numeric &amp; Data Range</a:t>
            </a:r>
            <a:endParaRPr b="0" lang="en-IN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7)concepts /Thesaurus Expansion</a:t>
            </a:r>
            <a:endParaRPr b="0" lang="en-IN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8)NLP</a:t>
            </a:r>
            <a:endParaRPr b="0" lang="en-IN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9)Multimedia queries</a:t>
            </a:r>
            <a:endParaRPr b="0" lang="en-IN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" descr=""/>
          <p:cNvPicPr/>
          <p:nvPr/>
        </p:nvPicPr>
        <p:blipFill>
          <a:blip r:embed="rId1"/>
          <a:stretch/>
        </p:blipFill>
        <p:spPr>
          <a:xfrm>
            <a:off x="11160" y="56160"/>
            <a:ext cx="12190320" cy="6796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" descr=""/>
          <p:cNvPicPr/>
          <p:nvPr/>
        </p:nvPicPr>
        <p:blipFill>
          <a:blip r:embed="rId1"/>
          <a:stretch/>
        </p:blipFill>
        <p:spPr>
          <a:xfrm>
            <a:off x="11160" y="56160"/>
            <a:ext cx="12190320" cy="6796800"/>
          </a:xfrm>
          <a:prstGeom prst="rect">
            <a:avLst/>
          </a:prstGeom>
          <a:ln w="0">
            <a:noFill/>
          </a:ln>
        </p:spPr>
      </p:pic>
      <p:pic>
        <p:nvPicPr>
          <p:cNvPr id="392" name="" descr=""/>
          <p:cNvPicPr/>
          <p:nvPr/>
        </p:nvPicPr>
        <p:blipFill>
          <a:blip r:embed="rId2"/>
          <a:stretch/>
        </p:blipFill>
        <p:spPr>
          <a:xfrm>
            <a:off x="2675160" y="4701240"/>
            <a:ext cx="4704480" cy="1418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" descr=""/>
          <p:cNvPicPr/>
          <p:nvPr/>
        </p:nvPicPr>
        <p:blipFill>
          <a:blip r:embed="rId1"/>
          <a:stretch/>
        </p:blipFill>
        <p:spPr>
          <a:xfrm>
            <a:off x="11160" y="56160"/>
            <a:ext cx="12190320" cy="6796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" descr=""/>
          <p:cNvPicPr/>
          <p:nvPr/>
        </p:nvPicPr>
        <p:blipFill>
          <a:blip r:embed="rId1"/>
          <a:stretch/>
        </p:blipFill>
        <p:spPr>
          <a:xfrm>
            <a:off x="11160" y="56160"/>
            <a:ext cx="12190320" cy="6796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" descr=""/>
          <p:cNvPicPr/>
          <p:nvPr/>
        </p:nvPicPr>
        <p:blipFill>
          <a:blip r:embed="rId1"/>
          <a:stretch/>
        </p:blipFill>
        <p:spPr>
          <a:xfrm>
            <a:off x="11160" y="56160"/>
            <a:ext cx="12190320" cy="6796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" descr=""/>
          <p:cNvPicPr/>
          <p:nvPr/>
        </p:nvPicPr>
        <p:blipFill>
          <a:blip r:embed="rId1"/>
          <a:stretch/>
        </p:blipFill>
        <p:spPr>
          <a:xfrm>
            <a:off x="11160" y="56160"/>
            <a:ext cx="12190320" cy="6796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" descr=""/>
          <p:cNvPicPr/>
          <p:nvPr/>
        </p:nvPicPr>
        <p:blipFill>
          <a:blip r:embed="rId1"/>
          <a:stretch/>
        </p:blipFill>
        <p:spPr>
          <a:xfrm>
            <a:off x="11160" y="56160"/>
            <a:ext cx="12190320" cy="6796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" descr=""/>
          <p:cNvPicPr/>
          <p:nvPr/>
        </p:nvPicPr>
        <p:blipFill>
          <a:blip r:embed="rId1"/>
          <a:stretch/>
        </p:blipFill>
        <p:spPr>
          <a:xfrm>
            <a:off x="104400" y="596880"/>
            <a:ext cx="12191040" cy="5850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"/>
          <p:cNvSpPr txBox="1"/>
          <p:nvPr/>
        </p:nvSpPr>
        <p:spPr>
          <a:xfrm>
            <a:off x="360000" y="180000"/>
            <a:ext cx="10980000" cy="4296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IN" sz="2200" spc="-1" strike="noStrike">
                <a:latin typeface="Arial"/>
              </a:rPr>
              <a:t>Consider a small document collection and a query: </a:t>
            </a:r>
            <a:endParaRPr b="1" lang="en-IN" sz="2200" spc="-1" strike="noStrike">
              <a:latin typeface="Arial"/>
            </a:endParaRPr>
          </a:p>
          <a:p>
            <a:r>
              <a:rPr b="1" lang="en-IN" sz="2200" spc="-1" strike="noStrike">
                <a:latin typeface="Arial"/>
              </a:rPr>
              <a:t>Document 1: "The cat sat on the mat." </a:t>
            </a:r>
            <a:endParaRPr b="1" lang="en-IN" sz="2200" spc="-1" strike="noStrike">
              <a:latin typeface="Arial"/>
            </a:endParaRPr>
          </a:p>
          <a:p>
            <a:r>
              <a:rPr b="1" lang="en-IN" sz="2200" spc="-1" strike="noStrike">
                <a:latin typeface="Arial"/>
              </a:rPr>
              <a:t>Document 2: "The dog chased the cat." </a:t>
            </a:r>
            <a:endParaRPr b="1" lang="en-IN" sz="2200" spc="-1" strike="noStrike">
              <a:latin typeface="Arial"/>
            </a:endParaRPr>
          </a:p>
          <a:p>
            <a:r>
              <a:rPr b="1" lang="en-IN" sz="2200" spc="-1" strike="noStrike">
                <a:latin typeface="Arial"/>
              </a:rPr>
              <a:t>Query: "cat and dog"</a:t>
            </a:r>
            <a:endParaRPr b="1" lang="en-IN" sz="2200" spc="-1" strike="noStrike">
              <a:latin typeface="Arial"/>
            </a:endParaRPr>
          </a:p>
          <a:p>
            <a:endParaRPr b="1" lang="en-IN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551880" y="163080"/>
            <a:ext cx="8594280" cy="631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98000"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90c226"/>
                </a:solidFill>
                <a:latin typeface="Trebuchet MS"/>
              </a:rPr>
              <a:t>Boolean Logic</a:t>
            </a:r>
            <a:endParaRPr b="0" lang="en-IN" sz="3600" spc="-1" strike="noStrike"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/>
          </p:nvPr>
        </p:nvSpPr>
        <p:spPr>
          <a:xfrm>
            <a:off x="677520" y="1303560"/>
            <a:ext cx="11077560" cy="546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Values- True and False</a:t>
            </a:r>
            <a:endParaRPr b="0" lang="en-IN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Operator-Not,And,OR</a:t>
            </a:r>
            <a:endParaRPr b="0" lang="en-IN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OR Table</a:t>
            </a:r>
            <a:endParaRPr b="0" lang="en-IN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IN" sz="2800" spc="-1" strike="noStrike">
              <a:latin typeface="Arial"/>
            </a:endParaRPr>
          </a:p>
        </p:txBody>
      </p:sp>
      <p:graphicFrame>
        <p:nvGraphicFramePr>
          <p:cNvPr id="285" name="Table 3"/>
          <p:cNvGraphicFramePr/>
          <p:nvPr/>
        </p:nvGraphicFramePr>
        <p:xfrm>
          <a:off x="677520" y="3450600"/>
          <a:ext cx="4594320" cy="2866320"/>
        </p:xfrm>
        <a:graphic>
          <a:graphicData uri="http://schemas.openxmlformats.org/drawingml/2006/table">
            <a:tbl>
              <a:tblPr/>
              <a:tblGrid>
                <a:gridCol w="1531440"/>
                <a:gridCol w="1531440"/>
                <a:gridCol w="1531800"/>
              </a:tblGrid>
              <a:tr h="573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A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B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A OR B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</a:tr>
              <a:tr h="573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 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573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 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False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573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False 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 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5742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False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False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False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6" name="Table 4"/>
          <p:cNvGraphicFramePr/>
          <p:nvPr/>
        </p:nvGraphicFramePr>
        <p:xfrm>
          <a:off x="5625000" y="3450600"/>
          <a:ext cx="5556240" cy="3016800"/>
        </p:xfrm>
        <a:graphic>
          <a:graphicData uri="http://schemas.openxmlformats.org/drawingml/2006/table">
            <a:tbl>
              <a:tblPr/>
              <a:tblGrid>
                <a:gridCol w="1852200"/>
                <a:gridCol w="1852200"/>
                <a:gridCol w="1852200"/>
              </a:tblGrid>
              <a:tr h="9446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A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B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A AND B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</a:tr>
              <a:tr h="5180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 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5180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 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False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False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5180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False 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 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False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5184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False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False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False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7" name="Table 5"/>
          <p:cNvGraphicFramePr/>
          <p:nvPr/>
        </p:nvGraphicFramePr>
        <p:xfrm>
          <a:off x="5510520" y="583560"/>
          <a:ext cx="3062520" cy="1719360"/>
        </p:xfrm>
        <a:graphic>
          <a:graphicData uri="http://schemas.openxmlformats.org/drawingml/2006/table">
            <a:tbl>
              <a:tblPr/>
              <a:tblGrid>
                <a:gridCol w="1531440"/>
                <a:gridCol w="1531440"/>
              </a:tblGrid>
              <a:tr h="573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A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NOT A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</a:tr>
              <a:tr h="573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 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False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57348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False 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4280" cy="131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90c226"/>
                </a:solidFill>
                <a:latin typeface="Trebuchet MS"/>
              </a:rPr>
              <a:t>Mobile OR Laptop</a:t>
            </a:r>
            <a:endParaRPr b="0" lang="en-IN" sz="3600" spc="-1" strike="noStrike">
              <a:latin typeface="Arial"/>
            </a:endParaRPr>
          </a:p>
        </p:txBody>
      </p:sp>
      <p:graphicFrame>
        <p:nvGraphicFramePr>
          <p:cNvPr id="289" name="Content Placeholder 3"/>
          <p:cNvGraphicFramePr/>
          <p:nvPr/>
        </p:nvGraphicFramePr>
        <p:xfrm>
          <a:off x="677160" y="2160720"/>
          <a:ext cx="8596440" cy="3170880"/>
        </p:xfrm>
        <a:graphic>
          <a:graphicData uri="http://schemas.openxmlformats.org/drawingml/2006/table">
            <a:tbl>
              <a:tblPr/>
              <a:tblGrid>
                <a:gridCol w="2865600"/>
                <a:gridCol w="2865600"/>
                <a:gridCol w="2865600"/>
              </a:tblGrid>
              <a:tr h="8787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Mobile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Laptop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Mobile OR Laptop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</a:tr>
              <a:tr h="573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 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573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 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False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573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False 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 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True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c"/>
                    </a:solidFill>
                  </a:tcPr>
                </a:tc>
              </a:tr>
              <a:tr h="573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False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False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False</a:t>
                      </a:r>
                      <a:endParaRPr b="0" lang="en-IN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677520" y="461160"/>
            <a:ext cx="8594280" cy="644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90c226"/>
                </a:solidFill>
                <a:latin typeface="Trebuchet MS"/>
              </a:rPr>
              <a:t>Mobile OR Laptop</a:t>
            </a:r>
            <a:endParaRPr b="0" lang="en-IN" sz="3600" spc="-1" strike="noStrike">
              <a:latin typeface="Arial"/>
            </a:endParaRPr>
          </a:p>
        </p:txBody>
      </p:sp>
      <p:pic>
        <p:nvPicPr>
          <p:cNvPr id="291" name="Content Placeholder 3" descr=""/>
          <p:cNvPicPr/>
          <p:nvPr/>
        </p:nvPicPr>
        <p:blipFill>
          <a:blip r:embed="rId1"/>
          <a:stretch/>
        </p:blipFill>
        <p:spPr>
          <a:xfrm>
            <a:off x="511920" y="1247040"/>
            <a:ext cx="9876240" cy="5409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251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2023-01-31T10:27:00Z</dcterms:created>
  <dc:creator>Lenovo</dc:creator>
  <dc:description/>
  <dc:language>en-IN</dc:language>
  <cp:lastModifiedBy/>
  <dcterms:modified xsi:type="dcterms:W3CDTF">2025-08-05T15:47:31Z</dcterms:modified>
  <cp:revision>671</cp:revision>
  <dc:subject/>
  <dc:title>Cloud Computing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683397F7607E4DCB824E6C406FB399E7_12</vt:lpwstr>
  </property>
  <property fmtid="{D5CDD505-2E9C-101B-9397-08002B2CF9AE}" pid="3" name="KSOProductBuildVer">
    <vt:lpwstr>1033-12.2.0.21931</vt:lpwstr>
  </property>
  <property fmtid="{D5CDD505-2E9C-101B-9397-08002B2CF9AE}" pid="4" name="PresentationFormat">
    <vt:lpwstr>Widescreen</vt:lpwstr>
  </property>
  <property fmtid="{D5CDD505-2E9C-101B-9397-08002B2CF9AE}" pid="5" name="Slides">
    <vt:r8>38</vt:r8>
  </property>
</Properties>
</file>