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_rels/notesSlide22.xml.rels" ContentType="application/vnd.openxmlformats-package.relationships+xml"/>
  <Override PartName="/ppt/notesSlides/_rels/notesSlide21.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_rels/notesSlide18.xml.rels" ContentType="application/vnd.openxmlformats-package.relationships+xml"/>
  <Override PartName="/ppt/notesSlides/_rels/notesSlide17.xml.rels" ContentType="application/vnd.openxmlformats-package.relationships+xml"/>
  <Override PartName="/ppt/notesSlides/_rels/notesSlide10.xml.rels" ContentType="application/vnd.openxmlformats-package.relationships+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3.xml.rels" ContentType="application/vnd.openxmlformats-package.relationships+xml"/>
  <Override PartName="/ppt/notesSlides/notesSlide6.xml" ContentType="application/vnd.openxmlformats-officedocument.presentationml.notesSlide+xml"/>
  <Override PartName="/ppt/notesSlides/notesSlide3.xml" ContentType="application/vnd.openxmlformats-officedocument.presentationml.notesSlide+xml"/>
  <Override PartName="/ppt/slides/slide42.xml" ContentType="application/vnd.openxmlformats-officedocument.presentationml.slide+xml"/>
  <Override PartName="/ppt/slides/slide41.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3.xml" ContentType="application/vnd.openxmlformats-officedocument.presentationml.slide+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6.xml.rels" ContentType="application/vnd.openxmlformats-package.relationships+xml"/>
  <Override PartName="/ppt/slides/_rels/slide38.xml.rels" ContentType="application/vnd.openxmlformats-package.relationships+xml"/>
  <Override PartName="/ppt/slides/_rels/slide35.xml.rels" ContentType="application/vnd.openxmlformats-package.relationships+xml"/>
  <Override PartName="/ppt/slides/_rels/slide32.xml.rels" ContentType="application/vnd.openxmlformats-package.relationships+xml"/>
  <Override PartName="/ppt/slides/_rels/slide29.xml.rels" ContentType="application/vnd.openxmlformats-package.relationships+xml"/>
  <Override PartName="/ppt/slides/_rels/slide24.xml.rels" ContentType="application/vnd.openxmlformats-package.relationships+xml"/>
  <Override PartName="/ppt/slides/_rels/slide31.xml.rels" ContentType="application/vnd.openxmlformats-package.relationships+xml"/>
  <Override PartName="/ppt/slides/_rels/slide28.xml.rels" ContentType="application/vnd.openxmlformats-package.relationships+xml"/>
  <Override PartName="/ppt/slides/_rels/slide23.xml.rels" ContentType="application/vnd.openxmlformats-package.relationships+xml"/>
  <Override PartName="/ppt/slides/_rels/slide26.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4.xml.rels" ContentType="application/vnd.openxmlformats-package.relationships+xml"/>
  <Override PartName="/ppt/slides/_rels/slide2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7.xml.rels" ContentType="application/vnd.openxmlformats-package.relationships+xml"/>
  <Override PartName="/ppt/slides/_rels/slide15.xml.rels" ContentType="application/vnd.openxmlformats-package.relationships+xml"/>
  <Override PartName="/ppt/slides/_rels/slide20.xml.rels" ContentType="application/vnd.openxmlformats-package.relationships+xml"/>
  <Override PartName="/ppt/slides/_rels/slide30.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16.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5.xml.rels" ContentType="application/vnd.openxmlformats-package.relationships+xml"/>
  <Override PartName="/ppt/slides/_rels/slide37.xml.rels" ContentType="application/vnd.openxmlformats-package.relationships+xml"/>
  <Override PartName="/ppt/slides/_rels/slide4.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33.xml.rels" ContentType="application/vnd.openxmlformats-package.relationships+xml"/>
  <Override PartName="/ppt/slides/_rels/slide6.xml.rels" ContentType="application/vnd.openxmlformats-package.relationships+xml"/>
  <Override PartName="/ppt/slides/_rels/slide34.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32.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28.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34.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7.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1.xml" ContentType="application/vnd.openxmlformats-officedocument.presentationml.slideLayout+xml"/>
  <Override PartName="/ppt/slideLayouts/slideLayout26.xml" ContentType="application/vnd.openxmlformats-officedocument.presentationml.slideLayout+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7.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32.xml" ContentType="application/vnd.openxmlformats-officedocument.presentationml.slideLayout+xml"/>
  <Override PartName="/ppt/slideLayouts/slideLayout17.xml" ContentType="application/vnd.openxmlformats-officedocument.presentationml.slideLayout+xml"/>
  <Override PartName="/ppt/slideLayouts/slideLayout30.xml" ContentType="application/vnd.openxmlformats-officedocument.presentationml.slideLayout+xml"/>
  <Override PartName="/ppt/slideLayouts/slideLayout12.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16.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31.xml.rels" ContentType="application/vnd.openxmlformats-package.relationships+xml"/>
  <Override PartName="/ppt/slideLayouts/_rels/slideLayout21.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13.xml.rels" ContentType="application/vnd.openxmlformats-package.relationships+xml"/>
  <Override PartName="/ppt/slideLayouts/_rels/slideLayout1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24.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6.xml.rels" ContentType="application/vnd.openxmlformats-package.relationships+xml"/>
  <Override PartName="/ppt/slideLayouts/_rels/slideLayout2.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2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53.png" ContentType="image/png"/>
  <Override PartName="/ppt/media/image52.png" ContentType="image/png"/>
  <Override PartName="/ppt/media/image51.png" ContentType="image/png"/>
  <Override PartName="/ppt/media/image50.png" ContentType="image/png"/>
  <Override PartName="/ppt/media/image49.png" ContentType="image/png"/>
  <Override PartName="/ppt/media/image43.png" ContentType="image/png"/>
  <Override PartName="/ppt/media/image42.png" ContentType="image/png"/>
  <Override PartName="/ppt/media/image41.png" ContentType="image/png"/>
  <Override PartName="/ppt/media/image36.png" ContentType="image/png"/>
  <Override PartName="/ppt/media/image32.png" ContentType="image/png"/>
  <Override PartName="/ppt/media/image45.png" ContentType="image/png"/>
  <Override PartName="/ppt/media/image44.png" ContentType="image/png"/>
  <Override PartName="/ppt/media/image30.png" ContentType="image/png"/>
  <Override PartName="/ppt/media/image27.png" ContentType="image/png"/>
  <Override PartName="/ppt/media/image26.png" ContentType="image/png"/>
  <Override PartName="/ppt/media/image38.png" ContentType="image/png"/>
  <Override PartName="/ppt/media/image33.png" ContentType="image/png"/>
  <Override PartName="/ppt/media/image25.png" ContentType="image/png"/>
  <Override PartName="/ppt/media/image28.png" ContentType="image/png"/>
  <Override PartName="/ppt/media/image55.png" ContentType="image/png"/>
  <Override PartName="/ppt/media/image37.png" ContentType="image/png"/>
  <Override PartName="/ppt/media/image22.png" ContentType="image/png"/>
  <Override PartName="/ppt/media/image31.png" ContentType="image/png"/>
  <Override PartName="/ppt/media/image24.png" ContentType="image/png"/>
  <Override PartName="/ppt/media/image54.png" ContentType="image/png"/>
  <Override PartName="/ppt/media/image21.png" ContentType="image/png"/>
  <Override PartName="/ppt/media/image20.png" ContentType="image/png"/>
  <Override PartName="/ppt/media/image19.png" ContentType="image/png"/>
  <Override PartName="/ppt/media/image16.png" ContentType="image/png"/>
  <Override PartName="/ppt/media/image17.png" ContentType="image/png"/>
  <Override PartName="/ppt/media/image14.png" ContentType="image/png"/>
  <Override PartName="/ppt/media/image46.png" ContentType="image/png"/>
  <Override PartName="/ppt/media/image13.png" ContentType="image/png"/>
  <Override PartName="/ppt/media/image23.png" ContentType="image/png"/>
  <Override PartName="/ppt/media/image39.png" ContentType="image/png"/>
  <Override PartName="/ppt/media/image35.png" ContentType="image/png"/>
  <Override PartName="/ppt/media/image12.png" ContentType="image/png"/>
  <Override PartName="/ppt/media/image10.png" ContentType="image/png"/>
  <Override PartName="/ppt/media/image48.png" ContentType="image/png"/>
  <Override PartName="/ppt/media/image15.png" ContentType="image/png"/>
  <Override PartName="/ppt/media/image9.png" ContentType="image/png"/>
  <Override PartName="/ppt/media/image40.png" ContentType="image/png"/>
  <Override PartName="/ppt/media/image8.png" ContentType="image/png"/>
  <Override PartName="/ppt/media/image29.png" ContentType="image/png"/>
  <Override PartName="/ppt/media/image34.png" ContentType="image/png"/>
  <Override PartName="/ppt/media/image6.png" ContentType="image/png"/>
  <Override PartName="/ppt/media/image5.png" ContentType="image/png"/>
  <Override PartName="/ppt/media/image18.png" ContentType="image/png"/>
  <Override PartName="/ppt/media/image7.png" ContentType="image/png"/>
  <Override PartName="/ppt/media/image4.png" ContentType="image/png"/>
  <Override PartName="/ppt/media/image3.png" ContentType="image/png"/>
  <Override PartName="/ppt/media/image47.png" ContentType="image/png"/>
  <Override PartName="/ppt/media/image2.png" ContentType="image/png"/>
  <Override PartName="/ppt/media/image11.png" ContentType="image/png"/>
  <Override PartName="/ppt/media/image1.png" ContentType="image/png"/>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PlaceHolder 1"/>
          <p:cNvSpPr>
            <a:spLocks noGrp="1"/>
          </p:cNvSpPr>
          <p:nvPr>
            <p:ph type="body"/>
          </p:nvPr>
        </p:nvSpPr>
        <p:spPr>
          <a:xfrm>
            <a:off x="756000" y="5078520"/>
            <a:ext cx="6047640" cy="4811040"/>
          </a:xfrm>
          <a:prstGeom prst="rect">
            <a:avLst/>
          </a:prstGeom>
        </p:spPr>
        <p:txBody>
          <a:bodyPr lIns="0" rIns="0" tIns="0" bIns="0"/>
          <a:p>
            <a:r>
              <a:rPr lang="en-IN" sz="2000">
                <a:latin typeface="Arial"/>
              </a:rPr>
              <a:t>Click to edit the notes format</a:t>
            </a:r>
            <a:endParaRPr/>
          </a:p>
        </p:txBody>
      </p:sp>
      <p:sp>
        <p:nvSpPr>
          <p:cNvPr id="127" name="PlaceHolder 2"/>
          <p:cNvSpPr>
            <a:spLocks noGrp="1"/>
          </p:cNvSpPr>
          <p:nvPr>
            <p:ph type="hdr"/>
          </p:nvPr>
        </p:nvSpPr>
        <p:spPr>
          <a:xfrm>
            <a:off x="0" y="0"/>
            <a:ext cx="3280680" cy="534240"/>
          </a:xfrm>
          <a:prstGeom prst="rect">
            <a:avLst/>
          </a:prstGeom>
        </p:spPr>
        <p:txBody>
          <a:bodyPr lIns="0" rIns="0" tIns="0" bIns="0"/>
          <a:p>
            <a:r>
              <a:rPr lang="en-IN" sz="1400">
                <a:latin typeface="Times New Roman"/>
              </a:rPr>
              <a:t>&lt;header&gt;</a:t>
            </a:r>
            <a:endParaRPr/>
          </a:p>
        </p:txBody>
      </p:sp>
      <p:sp>
        <p:nvSpPr>
          <p:cNvPr id="128" name="PlaceHolder 3"/>
          <p:cNvSpPr>
            <a:spLocks noGrp="1"/>
          </p:cNvSpPr>
          <p:nvPr>
            <p:ph type="dt"/>
          </p:nvPr>
        </p:nvSpPr>
        <p:spPr>
          <a:xfrm>
            <a:off x="4278960" y="0"/>
            <a:ext cx="3280680" cy="534240"/>
          </a:xfrm>
          <a:prstGeom prst="rect">
            <a:avLst/>
          </a:prstGeom>
        </p:spPr>
        <p:txBody>
          <a:bodyPr lIns="0" rIns="0" tIns="0" bIns="0"/>
          <a:p>
            <a:pPr algn="r"/>
            <a:r>
              <a:rPr lang="en-IN" sz="1400">
                <a:latin typeface="Times New Roman"/>
              </a:rPr>
              <a:t>&lt;date/time&gt;</a:t>
            </a:r>
            <a:endParaRPr/>
          </a:p>
        </p:txBody>
      </p:sp>
      <p:sp>
        <p:nvSpPr>
          <p:cNvPr id="129" name="PlaceHolder 4"/>
          <p:cNvSpPr>
            <a:spLocks noGrp="1"/>
          </p:cNvSpPr>
          <p:nvPr>
            <p:ph type="ftr"/>
          </p:nvPr>
        </p:nvSpPr>
        <p:spPr>
          <a:xfrm>
            <a:off x="0" y="10157400"/>
            <a:ext cx="3280680" cy="534240"/>
          </a:xfrm>
          <a:prstGeom prst="rect">
            <a:avLst/>
          </a:prstGeom>
        </p:spPr>
        <p:txBody>
          <a:bodyPr lIns="0" rIns="0" tIns="0" bIns="0" anchor="b"/>
          <a:p>
            <a:r>
              <a:rPr lang="en-IN" sz="1400">
                <a:latin typeface="Times New Roman"/>
              </a:rPr>
              <a:t>&lt;footer&gt;</a:t>
            </a:r>
            <a:endParaRPr/>
          </a:p>
        </p:txBody>
      </p:sp>
      <p:sp>
        <p:nvSpPr>
          <p:cNvPr id="130" name="PlaceHolder 5"/>
          <p:cNvSpPr>
            <a:spLocks noGrp="1"/>
          </p:cNvSpPr>
          <p:nvPr>
            <p:ph type="sldNum"/>
          </p:nvPr>
        </p:nvSpPr>
        <p:spPr>
          <a:xfrm>
            <a:off x="4278960" y="10157400"/>
            <a:ext cx="3280680" cy="534240"/>
          </a:xfrm>
          <a:prstGeom prst="rect">
            <a:avLst/>
          </a:prstGeom>
        </p:spPr>
        <p:txBody>
          <a:bodyPr lIns="0" rIns="0" tIns="0" bIns="0" anchor="b"/>
          <a:p>
            <a:pPr algn="r"/>
            <a:fld id="{CD943BE2-B638-4A68-BA1D-6DA3028BA1C1}" type="slidenum">
              <a:rPr lang="en-IN" sz="1400">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3" name="CustomShape 1"/>
          <p:cNvSpPr/>
          <p:nvPr/>
        </p:nvSpPr>
        <p:spPr>
          <a:xfrm>
            <a:off x="3884760" y="8685360"/>
            <a:ext cx="2970720" cy="456120"/>
          </a:xfrm>
          <a:prstGeom prst="rect">
            <a:avLst/>
          </a:prstGeom>
          <a:noFill/>
          <a:ln>
            <a:noFill/>
          </a:ln>
        </p:spPr>
        <p:txBody>
          <a:bodyPr lIns="90000" rIns="90000" tIns="45000" bIns="45000" anchor="b"/>
          <a:p>
            <a:pPr algn="r">
              <a:lnSpc>
                <a:spcPct val="100000"/>
              </a:lnSpc>
            </a:pPr>
            <a:fld id="{62BA2ABE-CB13-4005-8B71-8D0DF4632034}" type="slidenum">
              <a:rPr lang="en-IN" sz="1200">
                <a:solidFill>
                  <a:srgbClr val="000000"/>
                </a:solidFill>
                <a:latin typeface="Calibri"/>
                <a:ea typeface="Majalla UI"/>
              </a:rPr>
              <a:t>&lt;number&gt;</a:t>
            </a:fld>
            <a:endParaRPr/>
          </a:p>
        </p:txBody>
      </p:sp>
      <p:sp>
        <p:nvSpPr>
          <p:cNvPr id="504" name="CustomShape 2"/>
          <p:cNvSpPr/>
          <p:nvPr/>
        </p:nvSpPr>
        <p:spPr>
          <a:xfrm>
            <a:off x="685800" y="4343400"/>
            <a:ext cx="5485320" cy="4113720"/>
          </a:xfrm>
          <a:prstGeom prst="rect">
            <a:avLst/>
          </a:prstGeom>
          <a:noFill/>
          <a:ln>
            <a:noFill/>
          </a:ln>
        </p:spPr>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5" name="CustomShape 1"/>
          <p:cNvSpPr/>
          <p:nvPr/>
        </p:nvSpPr>
        <p:spPr>
          <a:xfrm>
            <a:off x="685800" y="4343040"/>
            <a:ext cx="5484240" cy="4113720"/>
          </a:xfrm>
          <a:prstGeom prst="rect">
            <a:avLst/>
          </a:prstGeom>
          <a:noFill/>
          <a:ln>
            <a:noFill/>
          </a:ln>
        </p:spPr>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6" name="CustomShape 1"/>
          <p:cNvSpPr/>
          <p:nvPr/>
        </p:nvSpPr>
        <p:spPr>
          <a:xfrm>
            <a:off x="685800" y="4343040"/>
            <a:ext cx="5484240" cy="4113720"/>
          </a:xfrm>
          <a:prstGeom prst="rect">
            <a:avLst/>
          </a:prstGeom>
          <a:noFill/>
          <a:ln>
            <a:noFill/>
          </a:ln>
        </p:spPr>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7" name="CustomShape 1"/>
          <p:cNvSpPr/>
          <p:nvPr/>
        </p:nvSpPr>
        <p:spPr>
          <a:xfrm>
            <a:off x="685800" y="4343040"/>
            <a:ext cx="5484240" cy="4113720"/>
          </a:xfrm>
          <a:prstGeom prst="rect">
            <a:avLst/>
          </a:prstGeom>
          <a:noFill/>
          <a:ln>
            <a:noFill/>
          </a:ln>
        </p:spPr>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8" name="CustomShape 1"/>
          <p:cNvSpPr/>
          <p:nvPr/>
        </p:nvSpPr>
        <p:spPr>
          <a:xfrm>
            <a:off x="685800" y="4343040"/>
            <a:ext cx="5484240" cy="4113720"/>
          </a:xfrm>
          <a:prstGeom prst="rect">
            <a:avLst/>
          </a:prstGeom>
          <a:noFill/>
          <a:ln>
            <a:noFill/>
          </a:ln>
        </p:spPr>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9" name="CustomShape 1"/>
          <p:cNvSpPr/>
          <p:nvPr/>
        </p:nvSpPr>
        <p:spPr>
          <a:xfrm>
            <a:off x="685800" y="4343040"/>
            <a:ext cx="5484240" cy="4113720"/>
          </a:xfrm>
          <a:prstGeom prst="rect">
            <a:avLst/>
          </a:prstGeom>
          <a:noFill/>
          <a:ln>
            <a:noFill/>
          </a:ln>
        </p:spPr>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0" name="CustomShape 1"/>
          <p:cNvSpPr/>
          <p:nvPr/>
        </p:nvSpPr>
        <p:spPr>
          <a:xfrm>
            <a:off x="685800" y="4343040"/>
            <a:ext cx="5484240" cy="4113720"/>
          </a:xfrm>
          <a:prstGeom prst="rect">
            <a:avLst/>
          </a:prstGeom>
          <a:noFill/>
          <a:ln>
            <a:noFill/>
          </a:ln>
        </p:spPr>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1" name="CustomShape 1"/>
          <p:cNvSpPr/>
          <p:nvPr/>
        </p:nvSpPr>
        <p:spPr>
          <a:xfrm>
            <a:off x="685800" y="4343040"/>
            <a:ext cx="5484240" cy="4113720"/>
          </a:xfrm>
          <a:prstGeom prst="rect">
            <a:avLst/>
          </a:prstGeom>
          <a:noFill/>
          <a:ln>
            <a:noFill/>
          </a:ln>
        </p:spPr>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2" name="CustomShape 1"/>
          <p:cNvSpPr/>
          <p:nvPr/>
        </p:nvSpPr>
        <p:spPr>
          <a:xfrm>
            <a:off x="685800" y="4343040"/>
            <a:ext cx="5484240" cy="4113720"/>
          </a:xfrm>
          <a:prstGeom prst="rect">
            <a:avLst/>
          </a:prstGeom>
          <a:noFill/>
          <a:ln>
            <a:noFill/>
          </a:ln>
        </p:spPr>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3" name="CustomShape 1"/>
          <p:cNvSpPr/>
          <p:nvPr/>
        </p:nvSpPr>
        <p:spPr>
          <a:xfrm>
            <a:off x="685800" y="4343040"/>
            <a:ext cx="5484240" cy="4113720"/>
          </a:xfrm>
          <a:prstGeom prst="rect">
            <a:avLst/>
          </a:prstGeom>
          <a:noFill/>
          <a:ln>
            <a:noFill/>
          </a:ln>
        </p:spPr>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4" name="CustomShape 1"/>
          <p:cNvSpPr/>
          <p:nvPr/>
        </p:nvSpPr>
        <p:spPr>
          <a:xfrm>
            <a:off x="685800" y="4343040"/>
            <a:ext cx="5484240" cy="4113720"/>
          </a:xfrm>
          <a:prstGeom prst="rect">
            <a:avLst/>
          </a:prstGeom>
          <a:noFill/>
          <a:ln>
            <a:noFill/>
          </a:ln>
        </p:spPr>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5" name="CustomShape 1"/>
          <p:cNvSpPr/>
          <p:nvPr/>
        </p:nvSpPr>
        <p:spPr>
          <a:xfrm>
            <a:off x="685800" y="4343040"/>
            <a:ext cx="5484240" cy="4113720"/>
          </a:xfrm>
          <a:prstGeom prst="rect">
            <a:avLst/>
          </a:prstGeom>
          <a:noFill/>
          <a:ln>
            <a:noFill/>
          </a:ln>
        </p:spPr>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 name="PlaceHolder 2"/>
          <p:cNvSpPr>
            <a:spLocks noGrp="1"/>
          </p:cNvSpPr>
          <p:nvPr>
            <p:ph type="subTitle"/>
          </p:nvPr>
        </p:nvSpPr>
        <p:spPr>
          <a:xfrm>
            <a:off x="457200" y="1604520"/>
            <a:ext cx="8229240" cy="397764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6"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8"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9"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73600"/>
            <a:ext cx="8229240" cy="530820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3"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4"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15"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7"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8"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9"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1"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22"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23"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5"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26"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28"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2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0"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31"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33"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34"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35" name="" descr=""/>
          <p:cNvPicPr/>
          <p:nvPr/>
        </p:nvPicPr>
        <p:blipFill>
          <a:blip r:embed="rId2"/>
          <a:stretch>
            <a:fillRect/>
          </a:stretch>
        </p:blipFill>
        <p:spPr>
          <a:xfrm>
            <a:off x="2079000" y="1604520"/>
            <a:ext cx="4984920" cy="3977280"/>
          </a:xfrm>
          <a:prstGeom prst="rect">
            <a:avLst/>
          </a:prstGeom>
          <a:ln>
            <a:noFill/>
          </a:ln>
        </p:spPr>
      </p:pic>
      <p:pic>
        <p:nvPicPr>
          <p:cNvPr id="36" name="" descr=""/>
          <p:cNvPicPr/>
          <p:nvPr/>
        </p:nvPicPr>
        <p:blipFill>
          <a:blip r:embed="rId3"/>
          <a:stretch>
            <a:fillRect/>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1" name="PlaceHolder 2"/>
          <p:cNvSpPr>
            <a:spLocks noGrp="1"/>
          </p:cNvSpPr>
          <p:nvPr>
            <p:ph type="subTitle"/>
          </p:nvPr>
        </p:nvSpPr>
        <p:spPr>
          <a:xfrm>
            <a:off x="457200" y="1604520"/>
            <a:ext cx="8229240" cy="397764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3"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4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46"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820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50"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51"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52"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54"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55"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56"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58"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5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60"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62"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63"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65"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6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67"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68"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70"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71"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72" name="" descr=""/>
          <p:cNvPicPr/>
          <p:nvPr/>
        </p:nvPicPr>
        <p:blipFill>
          <a:blip r:embed="rId2"/>
          <a:stretch>
            <a:fillRect/>
          </a:stretch>
        </p:blipFill>
        <p:spPr>
          <a:xfrm>
            <a:off x="2079000" y="1604520"/>
            <a:ext cx="4984920" cy="3977280"/>
          </a:xfrm>
          <a:prstGeom prst="rect">
            <a:avLst/>
          </a:prstGeom>
          <a:ln>
            <a:noFill/>
          </a:ln>
        </p:spPr>
      </p:pic>
      <p:pic>
        <p:nvPicPr>
          <p:cNvPr id="73" name="" descr=""/>
          <p:cNvPicPr/>
          <p:nvPr/>
        </p:nvPicPr>
        <p:blipFill>
          <a:blip r:embed="rId3"/>
          <a:stretch>
            <a:fillRect/>
          </a:stretch>
        </p:blipFill>
        <p:spPr>
          <a:xfrm>
            <a:off x="2079000" y="1604520"/>
            <a:ext cx="4984920" cy="39772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93" name="PlaceHolder 2"/>
          <p:cNvSpPr>
            <a:spLocks noGrp="1"/>
          </p:cNvSpPr>
          <p:nvPr>
            <p:ph type="subTitle"/>
          </p:nvPr>
        </p:nvSpPr>
        <p:spPr>
          <a:xfrm>
            <a:off x="457200" y="1604520"/>
            <a:ext cx="8229240" cy="397764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95"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97"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98"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457200" y="273600"/>
            <a:ext cx="8229240" cy="530820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0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03"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104"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06"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07"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08"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10"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1"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2"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14"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115"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17"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8"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9"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120"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5160"/>
          </a:xfrm>
          <a:prstGeom prst="rect">
            <a:avLst/>
          </a:prstGeom>
        </p:spPr>
        <p:txBody>
          <a:bodyPr lIns="0" rIns="0" tIns="0" bIns="0" anchor="ctr"/>
          <a:p>
            <a:pPr algn="ctr"/>
            <a:endParaRPr/>
          </a:p>
        </p:txBody>
      </p:sp>
      <p:sp>
        <p:nvSpPr>
          <p:cNvPr id="122"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123"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124" name="" descr=""/>
          <p:cNvPicPr/>
          <p:nvPr/>
        </p:nvPicPr>
        <p:blipFill>
          <a:blip r:embed="rId2"/>
          <a:stretch>
            <a:fillRect/>
          </a:stretch>
        </p:blipFill>
        <p:spPr>
          <a:xfrm>
            <a:off x="2079000" y="1604520"/>
            <a:ext cx="4984920" cy="3977280"/>
          </a:xfrm>
          <a:prstGeom prst="rect">
            <a:avLst/>
          </a:prstGeom>
          <a:ln>
            <a:noFill/>
          </a:ln>
        </p:spPr>
      </p:pic>
      <p:pic>
        <p:nvPicPr>
          <p:cNvPr id="125" name="" descr=""/>
          <p:cNvPicPr/>
          <p:nvPr/>
        </p:nvPicPr>
        <p:blipFill>
          <a:blip r:embed="rId3"/>
          <a:stretch>
            <a:fillRect/>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0" name="" descr=""/>
          <p:cNvPicPr/>
          <p:nvPr/>
        </p:nvPicPr>
        <p:blipFill>
          <a:blip r:embed="rId2"/>
          <a:stretch>
            <a:fillRect/>
          </a:stretch>
        </p:blipFill>
        <p:spPr>
          <a:xfrm>
            <a:off x="360" y="360"/>
            <a:ext cx="9143280" cy="6857280"/>
          </a:xfrm>
          <a:prstGeom prst="rect">
            <a:avLst/>
          </a:prstGeom>
          <a:ln>
            <a:noFill/>
          </a:ln>
        </p:spPr>
      </p:pic>
      <p:sp>
        <p:nvSpPr>
          <p:cNvPr id="1" name="PlaceHolder 1"/>
          <p:cNvSpPr>
            <a:spLocks noGrp="1"/>
          </p:cNvSpPr>
          <p:nvPr>
            <p:ph type="title"/>
          </p:nvPr>
        </p:nvSpPr>
        <p:spPr>
          <a:xfrm>
            <a:off x="457200" y="522360"/>
            <a:ext cx="6531120" cy="653040"/>
          </a:xfrm>
          <a:prstGeom prst="rect">
            <a:avLst/>
          </a:prstGeom>
        </p:spPr>
        <p:txBody>
          <a:bodyPr lIns="0" rIns="0" tIns="0" bIns="0" anchor="ctr"/>
          <a:p>
            <a:r>
              <a:rPr lang="en-IN">
                <a:latin typeface="Arial"/>
              </a:rPr>
              <a:t>Click to edit the title text format</a:t>
            </a:r>
            <a:endParaRPr/>
          </a:p>
        </p:txBody>
      </p:sp>
      <p:sp>
        <p:nvSpPr>
          <p:cNvPr id="2" name="PlaceHolder 2"/>
          <p:cNvSpPr>
            <a:spLocks noGrp="1"/>
          </p:cNvSpPr>
          <p:nvPr>
            <p:ph type="body"/>
          </p:nvPr>
        </p:nvSpPr>
        <p:spPr>
          <a:xfrm>
            <a:off x="457200" y="1632600"/>
            <a:ext cx="8229240" cy="3976920"/>
          </a:xfrm>
          <a:prstGeom prst="rect">
            <a:avLst/>
          </a:prstGeom>
        </p:spPr>
        <p:txBody>
          <a:bodyPr lIns="0" rIns="0" tIns="0" bIns="0"/>
          <a:p>
            <a:pPr>
              <a:buSzPct val="45000"/>
              <a:buFont typeface="StarSymbol"/>
              <a:buChar char=""/>
            </a:pPr>
            <a:r>
              <a:rPr lang="en-IN">
                <a:latin typeface="Arial"/>
              </a:rPr>
              <a:t>Click to edit the outline text format</a:t>
            </a:r>
            <a:endParaRPr/>
          </a:p>
          <a:p>
            <a:pPr lvl="1">
              <a:buSzPct val="75000"/>
              <a:buFont typeface="StarSymbol"/>
              <a:buChar char=""/>
            </a:pPr>
            <a:r>
              <a:rPr lang="en-IN">
                <a:latin typeface="Arial"/>
              </a:rPr>
              <a:t>Second Outline Level</a:t>
            </a:r>
            <a:endParaRPr/>
          </a:p>
          <a:p>
            <a:pPr lvl="2">
              <a:buSzPct val="45000"/>
              <a:buFont typeface="StarSymbol"/>
              <a:buChar char=""/>
            </a:pPr>
            <a:r>
              <a:rPr lang="en-IN">
                <a:latin typeface="Arial"/>
              </a:rPr>
              <a:t>Third Outline Level</a:t>
            </a:r>
            <a:endParaRPr/>
          </a:p>
          <a:p>
            <a:pPr lvl="3">
              <a:buSzPct val="75000"/>
              <a:buFont typeface="StarSymbol"/>
              <a:buChar char=""/>
            </a:pPr>
            <a:r>
              <a:rPr lang="en-IN">
                <a:latin typeface="Arial"/>
              </a:rPr>
              <a:t>Fourth Outline Level</a:t>
            </a:r>
            <a:endParaRPr/>
          </a:p>
          <a:p>
            <a:pPr lvl="4">
              <a:buSzPct val="45000"/>
              <a:buFont typeface="StarSymbol"/>
              <a:buChar char=""/>
            </a:pPr>
            <a:r>
              <a:rPr lang="en-IN">
                <a:latin typeface="Arial"/>
              </a:rPr>
              <a:t>Fifth Outline Level</a:t>
            </a:r>
            <a:endParaRPr/>
          </a:p>
          <a:p>
            <a:pPr lvl="5">
              <a:buSzPct val="45000"/>
              <a:buFont typeface="StarSymbol"/>
              <a:buChar char=""/>
            </a:pPr>
            <a:r>
              <a:rPr lang="en-IN">
                <a:latin typeface="Arial"/>
              </a:rPr>
              <a:t>Sixth Outline Level</a:t>
            </a:r>
            <a:endParaRPr/>
          </a:p>
          <a:p>
            <a:pPr lvl="6">
              <a:buSzPct val="45000"/>
              <a:buFont typeface="StarSymbol"/>
              <a:buChar char=""/>
            </a:pPr>
            <a:r>
              <a:rPr lang="en-IN">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37" name="" descr=""/>
          <p:cNvPicPr/>
          <p:nvPr/>
        </p:nvPicPr>
        <p:blipFill>
          <a:blip r:embed="rId2"/>
          <a:stretch>
            <a:fillRect/>
          </a:stretch>
        </p:blipFill>
        <p:spPr>
          <a:xfrm>
            <a:off x="360" y="360"/>
            <a:ext cx="9143280" cy="6857280"/>
          </a:xfrm>
          <a:prstGeom prst="rect">
            <a:avLst/>
          </a:prstGeom>
          <a:ln>
            <a:noFill/>
          </a:ln>
        </p:spPr>
      </p:pic>
      <p:sp>
        <p:nvSpPr>
          <p:cNvPr id="38" name="PlaceHolder 1"/>
          <p:cNvSpPr>
            <a:spLocks noGrp="1"/>
          </p:cNvSpPr>
          <p:nvPr>
            <p:ph type="title"/>
          </p:nvPr>
        </p:nvSpPr>
        <p:spPr>
          <a:xfrm>
            <a:off x="457200" y="273600"/>
            <a:ext cx="8229240" cy="1144800"/>
          </a:xfrm>
          <a:prstGeom prst="rect">
            <a:avLst/>
          </a:prstGeom>
        </p:spPr>
        <p:txBody>
          <a:bodyPr lIns="0" rIns="0" tIns="0" bIns="0" anchor="ctr"/>
          <a:p>
            <a:pPr algn="ctr"/>
            <a:r>
              <a:rPr lang="en-IN" sz="4400">
                <a:latin typeface="Arial"/>
              </a:rPr>
              <a:t>Click to edit the title text format</a:t>
            </a:r>
            <a:endParaRPr/>
          </a:p>
        </p:txBody>
      </p:sp>
      <p:sp>
        <p:nvSpPr>
          <p:cNvPr id="39" name="PlaceHolder 2"/>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en-IN" sz="3200">
                <a:latin typeface="Arial"/>
              </a:rPr>
              <a:t>Click to edit the outline text format</a:t>
            </a:r>
            <a:endParaRPr/>
          </a:p>
          <a:p>
            <a:pPr lvl="1">
              <a:buSzPct val="75000"/>
              <a:buFont typeface="StarSymbol"/>
              <a:buChar char=""/>
            </a:pPr>
            <a:r>
              <a:rPr lang="en-IN" sz="2800">
                <a:latin typeface="Arial"/>
              </a:rPr>
              <a:t>Second Outline Level</a:t>
            </a:r>
            <a:endParaRPr/>
          </a:p>
          <a:p>
            <a:pPr lvl="2">
              <a:buSzPct val="45000"/>
              <a:buFont typeface="StarSymbol"/>
              <a:buChar char=""/>
            </a:pPr>
            <a:r>
              <a:rPr lang="en-IN" sz="2400">
                <a:latin typeface="Arial"/>
              </a:rPr>
              <a:t>Third Outline Level</a:t>
            </a:r>
            <a:endParaRPr/>
          </a:p>
          <a:p>
            <a:pPr lvl="3">
              <a:buSzPct val="75000"/>
              <a:buFont typeface="StarSymbol"/>
              <a:buChar char=""/>
            </a:pPr>
            <a:r>
              <a:rPr lang="en-IN" sz="2000">
                <a:latin typeface="Arial"/>
              </a:rPr>
              <a:t>Fourth Outline Level</a:t>
            </a:r>
            <a:endParaRPr/>
          </a:p>
          <a:p>
            <a:pPr lvl="4">
              <a:buSzPct val="45000"/>
              <a:buFont typeface="StarSymbol"/>
              <a:buChar char=""/>
            </a:pPr>
            <a:r>
              <a:rPr lang="en-IN" sz="2000">
                <a:latin typeface="Arial"/>
              </a:rPr>
              <a:t>Fifth Outline Level</a:t>
            </a:r>
            <a:endParaRPr/>
          </a:p>
          <a:p>
            <a:pPr lvl="5">
              <a:buSzPct val="45000"/>
              <a:buFont typeface="StarSymbol"/>
              <a:buChar char=""/>
            </a:pPr>
            <a:r>
              <a:rPr lang="en-IN" sz="2000">
                <a:latin typeface="Arial"/>
              </a:rPr>
              <a:t>Sixth Outline Level</a:t>
            </a:r>
            <a:endParaRPr/>
          </a:p>
          <a:p>
            <a:pPr lvl="6">
              <a:buSzPct val="45000"/>
              <a:buFont typeface="StarSymbol"/>
              <a:buChar char=""/>
            </a:pPr>
            <a:r>
              <a:rPr lang="en-IN"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74" name="CustomShape 1"/>
          <p:cNvSpPr/>
          <p:nvPr/>
        </p:nvSpPr>
        <p:spPr>
          <a:xfrm>
            <a:off x="0" y="366840"/>
            <a:ext cx="9143640" cy="83880"/>
          </a:xfrm>
          <a:prstGeom prst="rect">
            <a:avLst/>
          </a:prstGeom>
          <a:solidFill>
            <a:srgbClr val="438086"/>
          </a:solidFill>
          <a:ln w="50760">
            <a:noFill/>
          </a:ln>
        </p:spPr>
      </p:sp>
      <p:sp>
        <p:nvSpPr>
          <p:cNvPr id="75" name="CustomShape 2"/>
          <p:cNvSpPr/>
          <p:nvPr/>
        </p:nvSpPr>
        <p:spPr>
          <a:xfrm>
            <a:off x="0" y="0"/>
            <a:ext cx="9143640" cy="310320"/>
          </a:xfrm>
          <a:prstGeom prst="rect">
            <a:avLst/>
          </a:prstGeom>
          <a:solidFill>
            <a:srgbClr val="424456"/>
          </a:solidFill>
          <a:ln w="50760">
            <a:noFill/>
          </a:ln>
        </p:spPr>
      </p:sp>
      <p:sp>
        <p:nvSpPr>
          <p:cNvPr id="76" name="CustomShape 3"/>
          <p:cNvSpPr/>
          <p:nvPr/>
        </p:nvSpPr>
        <p:spPr>
          <a:xfrm>
            <a:off x="0" y="308160"/>
            <a:ext cx="9143640" cy="91080"/>
          </a:xfrm>
          <a:prstGeom prst="rect">
            <a:avLst/>
          </a:prstGeom>
          <a:solidFill>
            <a:srgbClr val="438086"/>
          </a:solidFill>
          <a:ln w="50760">
            <a:noFill/>
          </a:ln>
        </p:spPr>
      </p:sp>
      <p:sp>
        <p:nvSpPr>
          <p:cNvPr id="77" name="CustomShape 4"/>
          <p:cNvSpPr/>
          <p:nvPr/>
        </p:nvSpPr>
        <p:spPr>
          <a:xfrm flipV="1">
            <a:off x="5410080" y="360000"/>
            <a:ext cx="3733560" cy="90720"/>
          </a:xfrm>
          <a:prstGeom prst="rect">
            <a:avLst/>
          </a:prstGeom>
          <a:solidFill>
            <a:srgbClr val="438086"/>
          </a:solidFill>
          <a:ln w="50760">
            <a:noFill/>
          </a:ln>
        </p:spPr>
      </p:sp>
      <p:sp>
        <p:nvSpPr>
          <p:cNvPr id="78" name="CustomShape 5"/>
          <p:cNvSpPr/>
          <p:nvPr/>
        </p:nvSpPr>
        <p:spPr>
          <a:xfrm flipV="1">
            <a:off x="5410080" y="439200"/>
            <a:ext cx="3733560" cy="179640"/>
          </a:xfrm>
          <a:prstGeom prst="rect">
            <a:avLst/>
          </a:prstGeom>
          <a:solidFill>
            <a:srgbClr val="438086"/>
          </a:solidFill>
          <a:ln w="50760">
            <a:noFill/>
          </a:ln>
        </p:spPr>
      </p:sp>
      <p:sp>
        <p:nvSpPr>
          <p:cNvPr id="79" name="CustomShape 6"/>
          <p:cNvSpPr/>
          <p:nvPr/>
        </p:nvSpPr>
        <p:spPr>
          <a:xfrm>
            <a:off x="5407200" y="497520"/>
            <a:ext cx="3062880" cy="27000"/>
          </a:xfrm>
          <a:prstGeom prst="roundRect">
            <a:avLst>
              <a:gd name="adj" fmla="val 16667"/>
            </a:avLst>
          </a:prstGeom>
          <a:solidFill>
            <a:srgbClr val="ffffff"/>
          </a:solidFill>
          <a:ln w="50760">
            <a:noFill/>
          </a:ln>
        </p:spPr>
      </p:sp>
      <p:sp>
        <p:nvSpPr>
          <p:cNvPr id="80" name="CustomShape 7"/>
          <p:cNvSpPr/>
          <p:nvPr/>
        </p:nvSpPr>
        <p:spPr>
          <a:xfrm>
            <a:off x="7373520" y="588960"/>
            <a:ext cx="1599840" cy="36360"/>
          </a:xfrm>
          <a:prstGeom prst="roundRect">
            <a:avLst>
              <a:gd name="adj" fmla="val 16667"/>
            </a:avLst>
          </a:prstGeom>
          <a:solidFill>
            <a:srgbClr val="ffffff"/>
          </a:solidFill>
          <a:ln w="50760">
            <a:noFill/>
          </a:ln>
        </p:spPr>
      </p:sp>
      <p:sp>
        <p:nvSpPr>
          <p:cNvPr id="81" name="CustomShape 8"/>
          <p:cNvSpPr/>
          <p:nvPr/>
        </p:nvSpPr>
        <p:spPr>
          <a:xfrm>
            <a:off x="9084960" y="-2160"/>
            <a:ext cx="57240" cy="621360"/>
          </a:xfrm>
          <a:prstGeom prst="rect">
            <a:avLst/>
          </a:prstGeom>
          <a:solidFill>
            <a:srgbClr val="ffffff"/>
          </a:solidFill>
          <a:ln w="50760">
            <a:noFill/>
          </a:ln>
        </p:spPr>
      </p:sp>
      <p:sp>
        <p:nvSpPr>
          <p:cNvPr id="82" name="CustomShape 9"/>
          <p:cNvSpPr/>
          <p:nvPr/>
        </p:nvSpPr>
        <p:spPr>
          <a:xfrm>
            <a:off x="9044640" y="-2160"/>
            <a:ext cx="27000" cy="621360"/>
          </a:xfrm>
          <a:prstGeom prst="rect">
            <a:avLst/>
          </a:prstGeom>
          <a:solidFill>
            <a:srgbClr val="ffffff"/>
          </a:solidFill>
          <a:ln w="50760">
            <a:noFill/>
          </a:ln>
        </p:spPr>
      </p:sp>
      <p:sp>
        <p:nvSpPr>
          <p:cNvPr id="83" name="CustomShape 10"/>
          <p:cNvSpPr/>
          <p:nvPr/>
        </p:nvSpPr>
        <p:spPr>
          <a:xfrm>
            <a:off x="9025560" y="-2160"/>
            <a:ext cx="8640" cy="621360"/>
          </a:xfrm>
          <a:prstGeom prst="rect">
            <a:avLst/>
          </a:prstGeom>
          <a:solidFill>
            <a:srgbClr val="ffffff"/>
          </a:solidFill>
          <a:ln w="50760">
            <a:noFill/>
          </a:ln>
        </p:spPr>
      </p:sp>
      <p:sp>
        <p:nvSpPr>
          <p:cNvPr id="84" name="CustomShape 11"/>
          <p:cNvSpPr/>
          <p:nvPr/>
        </p:nvSpPr>
        <p:spPr>
          <a:xfrm>
            <a:off x="8975520" y="-2160"/>
            <a:ext cx="27000" cy="621360"/>
          </a:xfrm>
          <a:prstGeom prst="rect">
            <a:avLst/>
          </a:prstGeom>
          <a:solidFill>
            <a:srgbClr val="ffffff"/>
          </a:solidFill>
          <a:ln w="50760">
            <a:noFill/>
          </a:ln>
        </p:spPr>
      </p:sp>
      <p:sp>
        <p:nvSpPr>
          <p:cNvPr id="85" name="CustomShape 12"/>
          <p:cNvSpPr/>
          <p:nvPr/>
        </p:nvSpPr>
        <p:spPr>
          <a:xfrm>
            <a:off x="8915760" y="360"/>
            <a:ext cx="54360" cy="585000"/>
          </a:xfrm>
          <a:prstGeom prst="rect">
            <a:avLst/>
          </a:prstGeom>
          <a:solidFill>
            <a:srgbClr val="ffffff"/>
          </a:solidFill>
          <a:ln w="50760">
            <a:noFill/>
          </a:ln>
        </p:spPr>
      </p:sp>
      <p:sp>
        <p:nvSpPr>
          <p:cNvPr id="86" name="CustomShape 13"/>
          <p:cNvSpPr/>
          <p:nvPr/>
        </p:nvSpPr>
        <p:spPr>
          <a:xfrm>
            <a:off x="8873640" y="360"/>
            <a:ext cx="8640" cy="585000"/>
          </a:xfrm>
          <a:prstGeom prst="rect">
            <a:avLst/>
          </a:prstGeom>
          <a:solidFill>
            <a:srgbClr val="ffffff"/>
          </a:solidFill>
          <a:ln w="50760">
            <a:noFill/>
          </a:ln>
        </p:spPr>
      </p:sp>
      <p:sp>
        <p:nvSpPr>
          <p:cNvPr id="87" name="PlaceHolder 14"/>
          <p:cNvSpPr>
            <a:spLocks noGrp="1"/>
          </p:cNvSpPr>
          <p:nvPr>
            <p:ph type="dt"/>
          </p:nvPr>
        </p:nvSpPr>
        <p:spPr>
          <a:xfrm>
            <a:off x="6586560" y="612720"/>
            <a:ext cx="956880" cy="456840"/>
          </a:xfrm>
          <a:prstGeom prst="rect">
            <a:avLst/>
          </a:prstGeom>
        </p:spPr>
        <p:txBody>
          <a:bodyPr lIns="90000" rIns="90000" tIns="45000" bIns="45000"/>
          <a:p>
            <a:pPr>
              <a:lnSpc>
                <a:spcPct val="100000"/>
              </a:lnSpc>
            </a:pPr>
            <a:r>
              <a:rPr lang="en-IN" sz="800">
                <a:solidFill>
                  <a:srgbClr val="438086"/>
                </a:solidFill>
                <a:latin typeface="Georgia"/>
              </a:rPr>
              <a:t>22/11/22</a:t>
            </a:r>
            <a:endParaRPr/>
          </a:p>
        </p:txBody>
      </p:sp>
      <p:sp>
        <p:nvSpPr>
          <p:cNvPr id="88" name="PlaceHolder 15"/>
          <p:cNvSpPr>
            <a:spLocks noGrp="1"/>
          </p:cNvSpPr>
          <p:nvPr>
            <p:ph type="ftr"/>
          </p:nvPr>
        </p:nvSpPr>
        <p:spPr>
          <a:xfrm>
            <a:off x="5257800" y="612720"/>
            <a:ext cx="1325520" cy="456840"/>
          </a:xfrm>
          <a:prstGeom prst="rect">
            <a:avLst/>
          </a:prstGeom>
        </p:spPr>
        <p:txBody>
          <a:bodyPr lIns="90000" rIns="90000" tIns="45000" bIns="45000"/>
          <a:p>
            <a:endParaRPr/>
          </a:p>
        </p:txBody>
      </p:sp>
      <p:sp>
        <p:nvSpPr>
          <p:cNvPr id="89" name="PlaceHolder 16"/>
          <p:cNvSpPr>
            <a:spLocks noGrp="1"/>
          </p:cNvSpPr>
          <p:nvPr>
            <p:ph type="sldNum"/>
          </p:nvPr>
        </p:nvSpPr>
        <p:spPr>
          <a:xfrm>
            <a:off x="8174880" y="2160"/>
            <a:ext cx="761760" cy="365400"/>
          </a:xfrm>
          <a:prstGeom prst="rect">
            <a:avLst/>
          </a:prstGeom>
        </p:spPr>
        <p:txBody>
          <a:bodyPr lIns="90000" rIns="90000" tIns="45000" bIns="45000" anchor="b"/>
          <a:p>
            <a:pPr algn="r">
              <a:lnSpc>
                <a:spcPct val="100000"/>
              </a:lnSpc>
            </a:pPr>
            <a:fld id="{1E45F775-2212-4C23-9BE3-9D8098900602}" type="slidenum">
              <a:rPr lang="en-IN">
                <a:solidFill>
                  <a:srgbClr val="ffffff"/>
                </a:solidFill>
                <a:latin typeface="Georgia"/>
              </a:rPr>
              <a:t>&lt;number&gt;</a:t>
            </a:fld>
            <a:endParaRPr/>
          </a:p>
        </p:txBody>
      </p:sp>
      <p:sp>
        <p:nvSpPr>
          <p:cNvPr id="90" name="PlaceHolder 17"/>
          <p:cNvSpPr>
            <a:spLocks noGrp="1"/>
          </p:cNvSpPr>
          <p:nvPr>
            <p:ph type="title"/>
          </p:nvPr>
        </p:nvSpPr>
        <p:spPr>
          <a:xfrm>
            <a:off x="457200" y="273600"/>
            <a:ext cx="8229240" cy="1144800"/>
          </a:xfrm>
          <a:prstGeom prst="rect">
            <a:avLst/>
          </a:prstGeom>
        </p:spPr>
        <p:txBody>
          <a:bodyPr lIns="0" rIns="0" tIns="0" bIns="0" anchor="ctr"/>
          <a:p>
            <a:r>
              <a:rPr lang="en-US">
                <a:latin typeface="Georgia"/>
              </a:rPr>
              <a:t>Click to edit the title text format</a:t>
            </a:r>
            <a:endParaRPr/>
          </a:p>
        </p:txBody>
      </p:sp>
      <p:sp>
        <p:nvSpPr>
          <p:cNvPr id="91" name="PlaceHolder 18"/>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en-US" sz="2800">
                <a:latin typeface="Georgia"/>
              </a:rPr>
              <a:t>Click to edit the outline text format</a:t>
            </a:r>
            <a:endParaRPr/>
          </a:p>
          <a:p>
            <a:pPr lvl="1">
              <a:buSzPct val="75000"/>
              <a:buFont typeface="StarSymbol"/>
              <a:buChar char=""/>
            </a:pPr>
            <a:r>
              <a:rPr lang="en-US" sz="2400">
                <a:latin typeface="Georgia"/>
              </a:rPr>
              <a:t>Second Outline Level</a:t>
            </a:r>
            <a:endParaRPr/>
          </a:p>
          <a:p>
            <a:pPr lvl="2">
              <a:buSzPct val="45000"/>
              <a:buFont typeface="StarSymbol"/>
              <a:buChar char=""/>
            </a:pPr>
            <a:r>
              <a:rPr lang="en-US" sz="2200">
                <a:latin typeface="Georgia"/>
              </a:rPr>
              <a:t>Third Outline Level</a:t>
            </a:r>
            <a:endParaRPr/>
          </a:p>
          <a:p>
            <a:pPr lvl="3">
              <a:buSzPct val="75000"/>
              <a:buFont typeface="StarSymbol"/>
              <a:buChar char=""/>
            </a:pPr>
            <a:r>
              <a:rPr lang="en-US" sz="2000">
                <a:latin typeface="Georgia"/>
              </a:rPr>
              <a:t>Fourth Outline Level</a:t>
            </a:r>
            <a:endParaRPr/>
          </a:p>
          <a:p>
            <a:pPr lvl="4">
              <a:buSzPct val="45000"/>
              <a:buFont typeface="StarSymbol"/>
              <a:buChar char=""/>
            </a:pPr>
            <a:r>
              <a:rPr lang="en-US" sz="2000">
                <a:latin typeface="Georgia"/>
              </a:rPr>
              <a:t>Fifth Outline Level</a:t>
            </a:r>
            <a:endParaRPr/>
          </a:p>
          <a:p>
            <a:pPr lvl="5">
              <a:buSzPct val="45000"/>
              <a:buFont typeface="StarSymbol"/>
              <a:buChar char=""/>
            </a:pPr>
            <a:r>
              <a:rPr lang="en-US" sz="2000">
                <a:latin typeface="Georgia"/>
              </a:rPr>
              <a:t>Sixth Outline Level</a:t>
            </a:r>
            <a:endParaRPr/>
          </a:p>
          <a:p>
            <a:pPr lvl="6">
              <a:buSzPct val="45000"/>
              <a:buFont typeface="StarSymbol"/>
              <a:buChar char=""/>
            </a:pPr>
            <a:r>
              <a:rPr lang="en-US" sz="2000">
                <a:latin typeface="Georgia"/>
              </a:rPr>
              <a:t>Seventh Outline Level</a:t>
            </a:r>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slideLayout" Target="../slideLayouts/slideLayout13.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3.xml"/><Relationship Id="rId8"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slideLayout" Target="../slideLayouts/slideLayout13.xml"/><Relationship Id="rId8"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48.png"/><Relationship Id="rId3"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1" name="CustomShape 1"/>
          <p:cNvSpPr/>
          <p:nvPr/>
        </p:nvSpPr>
        <p:spPr>
          <a:xfrm>
            <a:off x="457200" y="2401920"/>
            <a:ext cx="8457120" cy="1468800"/>
          </a:xfrm>
          <a:prstGeom prst="rect">
            <a:avLst/>
          </a:prstGeom>
          <a:noFill/>
          <a:ln>
            <a:noFill/>
          </a:ln>
        </p:spPr>
        <p:txBody>
          <a:bodyPr lIns="90000" rIns="90000" tIns="45000" bIns="45000" anchor="b"/>
          <a:p>
            <a:pPr algn="ctr">
              <a:lnSpc>
                <a:spcPct val="100000"/>
              </a:lnSpc>
            </a:pPr>
            <a:r>
              <a:rPr lang="en-IN" sz="4400">
                <a:solidFill>
                  <a:srgbClr val="000000"/>
                </a:solidFill>
                <a:latin typeface="Trebuchet MS"/>
              </a:rPr>
              <a:t>UNIT VI QUEUE</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CustomShape 1"/>
          <p:cNvSpPr/>
          <p:nvPr/>
        </p:nvSpPr>
        <p:spPr>
          <a:xfrm>
            <a:off x="457200" y="114300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UNIT VI QUEUE</a:t>
            </a:r>
            <a:endParaRPr/>
          </a:p>
        </p:txBody>
      </p:sp>
      <p:sp>
        <p:nvSpPr>
          <p:cNvPr id="133" name="CustomShape 2"/>
          <p:cNvSpPr/>
          <p:nvPr/>
        </p:nvSpPr>
        <p:spPr>
          <a:xfrm>
            <a:off x="457200" y="2249280"/>
            <a:ext cx="8228520" cy="4323960"/>
          </a:xfrm>
          <a:prstGeom prst="rect">
            <a:avLst/>
          </a:prstGeom>
          <a:noFill/>
          <a:ln>
            <a:noFill/>
          </a:ln>
        </p:spPr>
      </p:sp>
      <p:pic>
        <p:nvPicPr>
          <p:cNvPr id="134" name="Picture 2" descr=""/>
          <p:cNvPicPr/>
          <p:nvPr/>
        </p:nvPicPr>
        <p:blipFill>
          <a:blip r:embed="rId1"/>
          <a:stretch>
            <a:fillRect/>
          </a:stretch>
        </p:blipFill>
        <p:spPr>
          <a:xfrm>
            <a:off x="467640" y="2205000"/>
            <a:ext cx="8345160" cy="3023280"/>
          </a:xfrm>
          <a:prstGeom prst="rect">
            <a:avLst/>
          </a:prstGeom>
          <a:ln>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5" name="CustomShape 1"/>
          <p:cNvSpPr/>
          <p:nvPr/>
        </p:nvSpPr>
        <p:spPr>
          <a:xfrm>
            <a:off x="457200" y="404640"/>
            <a:ext cx="8228520" cy="790920"/>
          </a:xfrm>
          <a:prstGeom prst="rect">
            <a:avLst/>
          </a:prstGeom>
          <a:noFill/>
          <a:ln>
            <a:noFill/>
          </a:ln>
        </p:spPr>
        <p:txBody>
          <a:bodyPr lIns="0" rIns="0" tIns="46800" bIns="0" anchor="b"/>
          <a:p>
            <a:pPr>
              <a:lnSpc>
                <a:spcPct val="100000"/>
              </a:lnSpc>
            </a:pPr>
            <a:r>
              <a:rPr lang="en-IN" sz="4000">
                <a:solidFill>
                  <a:srgbClr val="04617b"/>
                </a:solidFill>
                <a:latin typeface="Calibri"/>
                <a:ea typeface="Majalla UI"/>
              </a:rPr>
              <a:t>Queue Data Structures</a:t>
            </a:r>
            <a:endParaRPr/>
          </a:p>
        </p:txBody>
      </p:sp>
      <p:sp>
        <p:nvSpPr>
          <p:cNvPr id="136" name="CustomShape 2"/>
          <p:cNvSpPr/>
          <p:nvPr/>
        </p:nvSpPr>
        <p:spPr>
          <a:xfrm>
            <a:off x="457200" y="1143000"/>
            <a:ext cx="8228520" cy="4982040"/>
          </a:xfrm>
          <a:prstGeom prst="rect">
            <a:avLst/>
          </a:prstGeom>
          <a:noFill/>
          <a:ln>
            <a:noFill/>
          </a:ln>
        </p:spPr>
        <p:txBody>
          <a:bodyPr lIns="90000" rIns="90000" tIns="46800" bIns="46800"/>
          <a:p>
            <a:pPr>
              <a:lnSpc>
                <a:spcPct val="100000"/>
              </a:lnSpc>
            </a:pPr>
            <a:endParaRPr/>
          </a:p>
          <a:p>
            <a:pPr>
              <a:lnSpc>
                <a:spcPct val="100000"/>
              </a:lnSpc>
            </a:pPr>
            <a:endParaRPr/>
          </a:p>
        </p:txBody>
      </p:sp>
      <p:pic>
        <p:nvPicPr>
          <p:cNvPr id="137" name="Picture 2" descr=""/>
          <p:cNvPicPr/>
          <p:nvPr/>
        </p:nvPicPr>
        <p:blipFill>
          <a:blip r:embed="rId1"/>
          <a:stretch>
            <a:fillRect/>
          </a:stretch>
        </p:blipFill>
        <p:spPr>
          <a:xfrm>
            <a:off x="157320" y="-2865600"/>
            <a:ext cx="4085280" cy="2504160"/>
          </a:xfrm>
          <a:prstGeom prst="rect">
            <a:avLst/>
          </a:prstGeom>
          <a:ln>
            <a:noFill/>
          </a:ln>
        </p:spPr>
      </p:pic>
      <p:pic>
        <p:nvPicPr>
          <p:cNvPr id="138" name="Picture 8" descr=""/>
          <p:cNvPicPr/>
          <p:nvPr/>
        </p:nvPicPr>
        <p:blipFill>
          <a:blip r:embed="rId2"/>
          <a:stretch>
            <a:fillRect/>
          </a:stretch>
        </p:blipFill>
        <p:spPr>
          <a:xfrm>
            <a:off x="4067280" y="3971880"/>
            <a:ext cx="4312080" cy="2192760"/>
          </a:xfrm>
          <a:prstGeom prst="rect">
            <a:avLst/>
          </a:prstGeom>
          <a:ln>
            <a:noFill/>
          </a:ln>
        </p:spPr>
      </p:pic>
      <p:pic>
        <p:nvPicPr>
          <p:cNvPr id="139" name="Picture 7" descr=""/>
          <p:cNvPicPr/>
          <p:nvPr/>
        </p:nvPicPr>
        <p:blipFill>
          <a:blip r:embed="rId3"/>
          <a:stretch>
            <a:fillRect/>
          </a:stretch>
        </p:blipFill>
        <p:spPr>
          <a:xfrm>
            <a:off x="611280" y="1747800"/>
            <a:ext cx="4807440" cy="2184840"/>
          </a:xfrm>
          <a:prstGeom prst="rect">
            <a:avLst/>
          </a:prstGeom>
          <a:ln>
            <a:noFill/>
          </a:ln>
        </p:spPr>
      </p:pic>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0" name="CustomShape 1"/>
          <p:cNvSpPr/>
          <p:nvPr/>
        </p:nvSpPr>
        <p:spPr>
          <a:xfrm>
            <a:off x="457200" y="33264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QUEUE – Basic Concept</a:t>
            </a:r>
            <a:endParaRPr/>
          </a:p>
        </p:txBody>
      </p:sp>
      <p:sp>
        <p:nvSpPr>
          <p:cNvPr id="141" name="CustomShape 2"/>
          <p:cNvSpPr/>
          <p:nvPr/>
        </p:nvSpPr>
        <p:spPr>
          <a:xfrm>
            <a:off x="457200" y="1412640"/>
            <a:ext cx="8228520" cy="5160600"/>
          </a:xfrm>
          <a:prstGeom prst="rect">
            <a:avLst/>
          </a:prstGeom>
          <a:noFill/>
          <a:ln>
            <a:noFill/>
          </a:ln>
        </p:spPr>
        <p:txBody>
          <a:bodyPr lIns="90000" rIns="90000" tIns="45000" bIns="45000"/>
          <a:p>
            <a:pPr>
              <a:lnSpc>
                <a:spcPct val="100000"/>
              </a:lnSpc>
              <a:buFont typeface="Georgia"/>
              <a:buChar char="•"/>
            </a:pPr>
            <a:r>
              <a:rPr lang="en-IN" sz="2800">
                <a:solidFill>
                  <a:srgbClr val="000000"/>
                </a:solidFill>
                <a:latin typeface="Georgia"/>
              </a:rPr>
              <a:t>FIFO </a:t>
            </a:r>
            <a:endParaRPr/>
          </a:p>
          <a:p>
            <a:pPr>
              <a:lnSpc>
                <a:spcPct val="100000"/>
              </a:lnSpc>
              <a:buFont typeface="Georgia"/>
              <a:buChar char="•"/>
            </a:pPr>
            <a:r>
              <a:rPr lang="en-IN" sz="2800">
                <a:solidFill>
                  <a:srgbClr val="000000"/>
                </a:solidFill>
                <a:latin typeface="Georgia"/>
              </a:rPr>
              <a:t>Insertion - Front </a:t>
            </a:r>
            <a:endParaRPr/>
          </a:p>
          <a:p>
            <a:pPr>
              <a:lnSpc>
                <a:spcPct val="100000"/>
              </a:lnSpc>
              <a:buFont typeface="Georgia"/>
              <a:buChar char="•"/>
            </a:pPr>
            <a:r>
              <a:rPr lang="en-IN" sz="2800">
                <a:solidFill>
                  <a:srgbClr val="000000"/>
                </a:solidFill>
                <a:latin typeface="Georgia"/>
              </a:rPr>
              <a:t>Deletion - Rear</a:t>
            </a:r>
            <a:endParaRPr/>
          </a:p>
          <a:p>
            <a:pPr>
              <a:lnSpc>
                <a:spcPct val="100000"/>
              </a:lnSpc>
            </a:pPr>
            <a:endParaRPr/>
          </a:p>
          <a:p>
            <a:pPr>
              <a:lnSpc>
                <a:spcPct val="100000"/>
              </a:lnSpc>
            </a:pPr>
            <a:endParaRPr/>
          </a:p>
        </p:txBody>
      </p:sp>
      <p:pic>
        <p:nvPicPr>
          <p:cNvPr id="142" name="Picture 2" descr=""/>
          <p:cNvPicPr/>
          <p:nvPr/>
        </p:nvPicPr>
        <p:blipFill>
          <a:blip r:embed="rId1"/>
          <a:stretch>
            <a:fillRect/>
          </a:stretch>
        </p:blipFill>
        <p:spPr>
          <a:xfrm>
            <a:off x="825120" y="2997000"/>
            <a:ext cx="7831080" cy="1727280"/>
          </a:xfrm>
          <a:prstGeom prst="rect">
            <a:avLst/>
          </a:prstGeom>
          <a:ln>
            <a:noFill/>
          </a:ln>
        </p:spPr>
      </p:pic>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3" name="CustomShape 1"/>
          <p:cNvSpPr/>
          <p:nvPr/>
        </p:nvSpPr>
        <p:spPr>
          <a:xfrm>
            <a:off x="457200" y="33264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QUEUE – Basic Concept</a:t>
            </a:r>
            <a:endParaRPr/>
          </a:p>
        </p:txBody>
      </p:sp>
      <p:sp>
        <p:nvSpPr>
          <p:cNvPr id="144" name="CustomShape 2"/>
          <p:cNvSpPr/>
          <p:nvPr/>
        </p:nvSpPr>
        <p:spPr>
          <a:xfrm>
            <a:off x="457200" y="1412640"/>
            <a:ext cx="8228520" cy="5160600"/>
          </a:xfrm>
          <a:prstGeom prst="rect">
            <a:avLst/>
          </a:prstGeom>
          <a:noFill/>
          <a:ln>
            <a:noFill/>
          </a:ln>
        </p:spPr>
      </p:sp>
      <p:pic>
        <p:nvPicPr>
          <p:cNvPr id="145" name="Picture 2" descr=""/>
          <p:cNvPicPr/>
          <p:nvPr/>
        </p:nvPicPr>
        <p:blipFill>
          <a:blip r:embed="rId1"/>
          <a:stretch>
            <a:fillRect/>
          </a:stretch>
        </p:blipFill>
        <p:spPr>
          <a:xfrm>
            <a:off x="467640" y="1484640"/>
            <a:ext cx="7857000" cy="2113560"/>
          </a:xfrm>
          <a:prstGeom prst="rect">
            <a:avLst/>
          </a:prstGeom>
          <a:ln>
            <a:noFill/>
          </a:ln>
        </p:spPr>
      </p:pic>
      <p:pic>
        <p:nvPicPr>
          <p:cNvPr id="146" name="Picture 3" descr=""/>
          <p:cNvPicPr/>
          <p:nvPr/>
        </p:nvPicPr>
        <p:blipFill>
          <a:blip r:embed="rId2"/>
          <a:stretch>
            <a:fillRect/>
          </a:stretch>
        </p:blipFill>
        <p:spPr>
          <a:xfrm>
            <a:off x="1475640" y="3623040"/>
            <a:ext cx="4752000" cy="1761120"/>
          </a:xfrm>
          <a:prstGeom prst="rect">
            <a:avLst/>
          </a:prstGeom>
          <a:ln>
            <a:noFill/>
          </a:ln>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7" name="CustomShape 1"/>
          <p:cNvSpPr/>
          <p:nvPr/>
        </p:nvSpPr>
        <p:spPr>
          <a:xfrm>
            <a:off x="228600" y="380880"/>
            <a:ext cx="8609040" cy="368640"/>
          </a:xfrm>
          <a:prstGeom prst="rect">
            <a:avLst/>
          </a:prstGeom>
          <a:noFill/>
          <a:ln>
            <a:noFill/>
          </a:ln>
        </p:spPr>
      </p:sp>
      <p:sp>
        <p:nvSpPr>
          <p:cNvPr id="148" name="CustomShape 2"/>
          <p:cNvSpPr/>
          <p:nvPr/>
        </p:nvSpPr>
        <p:spPr>
          <a:xfrm>
            <a:off x="228240" y="205920"/>
            <a:ext cx="8685360" cy="4382280"/>
          </a:xfrm>
          <a:prstGeom prst="rect">
            <a:avLst/>
          </a:prstGeom>
          <a:noFill/>
          <a:ln>
            <a:noFill/>
          </a:ln>
        </p:spPr>
        <p:txBody>
          <a:bodyPr lIns="81720" rIns="81720" tIns="42480" bIns="42480"/>
          <a:p>
            <a:pPr>
              <a:lnSpc>
                <a:spcPct val="150000"/>
              </a:lnSpc>
              <a:buSzPct val="45000"/>
              <a:buFont typeface="StarSymbol"/>
              <a:buChar char="l"/>
            </a:pPr>
            <a:r>
              <a:rPr b="1" lang="en-IN" u="sng">
                <a:solidFill>
                  <a:srgbClr val="000000"/>
                </a:solidFill>
                <a:latin typeface="Arial"/>
                <a:ea typeface="Arial"/>
              </a:rPr>
              <a:t>Queue (Linear Queue)</a:t>
            </a:r>
            <a:endParaRPr/>
          </a:p>
          <a:p>
            <a:pPr>
              <a:lnSpc>
                <a:spcPct val="150000"/>
              </a:lnSpc>
              <a:buFont typeface="Arial"/>
              <a:buChar char="•"/>
            </a:pPr>
            <a:r>
              <a:rPr lang="en-IN" sz="1500">
                <a:solidFill>
                  <a:srgbClr val="000000"/>
                </a:solidFill>
                <a:latin typeface="Arial"/>
                <a:ea typeface="Arial"/>
              </a:rPr>
              <a:t>  </a:t>
            </a:r>
            <a:r>
              <a:rPr lang="en-IN" sz="1500">
                <a:solidFill>
                  <a:srgbClr val="000000"/>
                </a:solidFill>
                <a:latin typeface="Arial"/>
                <a:ea typeface="Arial"/>
              </a:rPr>
              <a:t>It is a linear data structure consisting of  list of items.</a:t>
            </a:r>
            <a:endParaRPr/>
          </a:p>
          <a:p>
            <a:pPr>
              <a:lnSpc>
                <a:spcPct val="150000"/>
              </a:lnSpc>
              <a:buFont typeface="Arial"/>
              <a:buChar char="•"/>
            </a:pPr>
            <a:r>
              <a:rPr lang="en-IN" sz="1500">
                <a:solidFill>
                  <a:srgbClr val="000000"/>
                </a:solidFill>
                <a:latin typeface="Arial"/>
                <a:ea typeface="Arial"/>
              </a:rPr>
              <a:t>  </a:t>
            </a:r>
            <a:r>
              <a:rPr lang="en-IN" sz="1500">
                <a:solidFill>
                  <a:srgbClr val="000000"/>
                </a:solidFill>
                <a:latin typeface="Arial"/>
                <a:ea typeface="Arial"/>
              </a:rPr>
              <a:t>In queue, data elements are added at one end, called </a:t>
            </a:r>
            <a:r>
              <a:rPr b="1" i="1" lang="en-IN" sz="1500">
                <a:solidFill>
                  <a:srgbClr val="000000"/>
                </a:solidFill>
                <a:latin typeface="Arial"/>
                <a:ea typeface="Arial"/>
              </a:rPr>
              <a:t>the rear </a:t>
            </a:r>
            <a:r>
              <a:rPr lang="en-IN" sz="1500">
                <a:solidFill>
                  <a:srgbClr val="000000"/>
                </a:solidFill>
                <a:latin typeface="Arial"/>
                <a:ea typeface="Arial"/>
              </a:rPr>
              <a:t>and removed from another end, called </a:t>
            </a:r>
            <a:r>
              <a:rPr b="1" i="1" lang="en-IN" sz="1500">
                <a:solidFill>
                  <a:srgbClr val="000000"/>
                </a:solidFill>
                <a:latin typeface="Arial"/>
                <a:ea typeface="Arial"/>
              </a:rPr>
              <a:t>the front </a:t>
            </a:r>
            <a:r>
              <a:rPr lang="en-IN" sz="1500">
                <a:solidFill>
                  <a:srgbClr val="000000"/>
                </a:solidFill>
                <a:latin typeface="Arial"/>
                <a:ea typeface="Arial"/>
              </a:rPr>
              <a:t>of the list.  </a:t>
            </a:r>
            <a:endParaRPr/>
          </a:p>
          <a:p>
            <a:pPr>
              <a:lnSpc>
                <a:spcPct val="150000"/>
              </a:lnSpc>
              <a:buFont typeface="Arial"/>
              <a:buChar char="•"/>
            </a:pPr>
            <a:r>
              <a:rPr lang="en-IN" sz="1500">
                <a:solidFill>
                  <a:srgbClr val="000000"/>
                </a:solidFill>
                <a:latin typeface="Arial"/>
                <a:ea typeface="Arial"/>
              </a:rPr>
              <a:t>  </a:t>
            </a:r>
            <a:r>
              <a:rPr lang="en-IN" sz="1500">
                <a:solidFill>
                  <a:srgbClr val="000000"/>
                </a:solidFill>
                <a:latin typeface="Arial"/>
                <a:ea typeface="Arial"/>
              </a:rPr>
              <a:t>Two basic operations are associated with queue:</a:t>
            </a:r>
            <a:endParaRPr/>
          </a:p>
          <a:p>
            <a:pPr>
              <a:lnSpc>
                <a:spcPct val="150000"/>
              </a:lnSpc>
              <a:buSzPct val="45000"/>
              <a:buFont typeface="StarSymbol"/>
              <a:buChar char="l"/>
            </a:pPr>
            <a:r>
              <a:rPr lang="en-IN" sz="1500">
                <a:solidFill>
                  <a:srgbClr val="000000"/>
                </a:solidFill>
                <a:latin typeface="Arial"/>
                <a:ea typeface="Arial"/>
              </a:rPr>
              <a:t>   </a:t>
            </a:r>
            <a:r>
              <a:rPr lang="en-IN" sz="1500">
                <a:solidFill>
                  <a:srgbClr val="000000"/>
                </a:solidFill>
                <a:latin typeface="Arial"/>
                <a:ea typeface="Arial"/>
              </a:rPr>
              <a:t>1. “Insert” operation is used to insert an element into a queue.</a:t>
            </a:r>
            <a:endParaRPr/>
          </a:p>
          <a:p>
            <a:pPr>
              <a:lnSpc>
                <a:spcPct val="150000"/>
              </a:lnSpc>
              <a:buSzPct val="45000"/>
              <a:buFont typeface="StarSymbol"/>
              <a:buChar char="l"/>
            </a:pPr>
            <a:r>
              <a:rPr lang="en-IN" sz="1500">
                <a:solidFill>
                  <a:srgbClr val="000000"/>
                </a:solidFill>
                <a:latin typeface="Arial"/>
                <a:ea typeface="Arial"/>
              </a:rPr>
              <a:t>   </a:t>
            </a:r>
            <a:r>
              <a:rPr lang="en-IN" sz="1500">
                <a:solidFill>
                  <a:srgbClr val="000000"/>
                </a:solidFill>
                <a:latin typeface="Arial"/>
                <a:ea typeface="Arial"/>
              </a:rPr>
              <a:t>2. “Delete” operation is used to delete an element from a queue.</a:t>
            </a:r>
            <a:endParaRPr/>
          </a:p>
          <a:p>
            <a:pPr>
              <a:lnSpc>
                <a:spcPct val="150000"/>
              </a:lnSpc>
              <a:buFont typeface="StarSymbol"/>
              <a:buChar char="l"/>
            </a:pPr>
            <a:r>
              <a:rPr lang="en-IN" sz="1500">
                <a:solidFill>
                  <a:srgbClr val="000000"/>
                </a:solidFill>
                <a:latin typeface="Arial"/>
                <a:ea typeface="Arial"/>
              </a:rPr>
              <a:t> </a:t>
            </a:r>
            <a:r>
              <a:rPr lang="en-IN" sz="1500">
                <a:solidFill>
                  <a:srgbClr val="000000"/>
                </a:solidFill>
                <a:latin typeface="Arial"/>
                <a:ea typeface="Arial"/>
              </a:rPr>
              <a:t>FIFO list</a:t>
            </a:r>
            <a:endParaRPr/>
          </a:p>
          <a:p>
            <a:pPr>
              <a:lnSpc>
                <a:spcPct val="150000"/>
              </a:lnSpc>
              <a:buFont typeface="Arial"/>
              <a:buChar char="•"/>
            </a:pPr>
            <a:r>
              <a:rPr lang="en-IN" sz="1500">
                <a:solidFill>
                  <a:srgbClr val="000000"/>
                </a:solidFill>
                <a:latin typeface="Arial"/>
                <a:ea typeface="Arial"/>
              </a:rPr>
              <a:t> </a:t>
            </a:r>
            <a:r>
              <a:rPr lang="en-IN" sz="1500">
                <a:solidFill>
                  <a:srgbClr val="000000"/>
                </a:solidFill>
                <a:latin typeface="Arial"/>
                <a:ea typeface="Arial"/>
              </a:rPr>
              <a:t>Example:</a:t>
            </a:r>
            <a:endParaRPr/>
          </a:p>
          <a:p>
            <a:pPr>
              <a:lnSpc>
                <a:spcPct val="150000"/>
              </a:lnSpc>
              <a:buSzPct val="45000"/>
              <a:buFont typeface="StarSymbol"/>
              <a:buChar char="l"/>
            </a:pPr>
            <a:r>
              <a:rPr lang="en-IN" sz="1500">
                <a:solidFill>
                  <a:srgbClr val="000000"/>
                </a:solidFill>
                <a:latin typeface="Arial"/>
                <a:ea typeface="Arial"/>
              </a:rPr>
              <a:t>         </a:t>
            </a:r>
            <a:r>
              <a:rPr lang="en-IN" sz="1500">
                <a:solidFill>
                  <a:srgbClr val="000000"/>
                </a:solidFill>
                <a:latin typeface="Arial"/>
                <a:ea typeface="Arial"/>
              </a:rPr>
              <a:t>Queue:  AAA, BBB, CCC, DDD, EEE</a:t>
            </a:r>
            <a:endParaRPr/>
          </a:p>
          <a:p>
            <a:pPr>
              <a:lnSpc>
                <a:spcPct val="150000"/>
              </a:lnSpc>
            </a:pPr>
            <a:endParaRPr/>
          </a:p>
          <a:p>
            <a:pPr>
              <a:lnSpc>
                <a:spcPct val="150000"/>
              </a:lnSpc>
            </a:pPr>
            <a:endParaRPr/>
          </a:p>
        </p:txBody>
      </p:sp>
      <p:sp>
        <p:nvSpPr>
          <p:cNvPr id="149" name="CustomShape 3"/>
          <p:cNvSpPr/>
          <p:nvPr/>
        </p:nvSpPr>
        <p:spPr>
          <a:xfrm>
            <a:off x="387360" y="4156200"/>
            <a:ext cx="759960" cy="68076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AAA</a:t>
            </a:r>
            <a:endParaRPr/>
          </a:p>
        </p:txBody>
      </p:sp>
      <p:sp>
        <p:nvSpPr>
          <p:cNvPr id="150" name="CustomShape 4"/>
          <p:cNvSpPr/>
          <p:nvPr/>
        </p:nvSpPr>
        <p:spPr>
          <a:xfrm>
            <a:off x="1148400" y="4156200"/>
            <a:ext cx="759960" cy="68076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BBB</a:t>
            </a:r>
            <a:endParaRPr/>
          </a:p>
        </p:txBody>
      </p:sp>
      <p:sp>
        <p:nvSpPr>
          <p:cNvPr id="151" name="CustomShape 5"/>
          <p:cNvSpPr/>
          <p:nvPr/>
        </p:nvSpPr>
        <p:spPr>
          <a:xfrm>
            <a:off x="1910160" y="4156200"/>
            <a:ext cx="759960" cy="68076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CCC</a:t>
            </a:r>
            <a:endParaRPr/>
          </a:p>
        </p:txBody>
      </p:sp>
      <p:sp>
        <p:nvSpPr>
          <p:cNvPr id="152" name="CustomShape 6"/>
          <p:cNvSpPr/>
          <p:nvPr/>
        </p:nvSpPr>
        <p:spPr>
          <a:xfrm>
            <a:off x="2671560" y="4156200"/>
            <a:ext cx="759960" cy="68076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DDD</a:t>
            </a:r>
            <a:endParaRPr/>
          </a:p>
        </p:txBody>
      </p:sp>
      <p:sp>
        <p:nvSpPr>
          <p:cNvPr id="153" name="CustomShape 7"/>
          <p:cNvSpPr/>
          <p:nvPr/>
        </p:nvSpPr>
        <p:spPr>
          <a:xfrm>
            <a:off x="3433320" y="4156200"/>
            <a:ext cx="759600" cy="68076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EEE</a:t>
            </a:r>
            <a:endParaRPr/>
          </a:p>
        </p:txBody>
      </p:sp>
      <p:sp>
        <p:nvSpPr>
          <p:cNvPr id="154" name="CustomShape 8"/>
          <p:cNvSpPr/>
          <p:nvPr/>
        </p:nvSpPr>
        <p:spPr>
          <a:xfrm>
            <a:off x="4194360" y="4156200"/>
            <a:ext cx="759960" cy="680760"/>
          </a:xfrm>
          <a:prstGeom prst="rect">
            <a:avLst/>
          </a:prstGeom>
          <a:solidFill>
            <a:srgbClr val="4f81bd"/>
          </a:solidFill>
          <a:ln w="25560">
            <a:solidFill>
              <a:srgbClr val="385d8a"/>
            </a:solidFill>
            <a:miter/>
          </a:ln>
        </p:spPr>
      </p:sp>
      <p:sp>
        <p:nvSpPr>
          <p:cNvPr id="155" name="CustomShape 9"/>
          <p:cNvSpPr/>
          <p:nvPr/>
        </p:nvSpPr>
        <p:spPr>
          <a:xfrm>
            <a:off x="4957200" y="4156200"/>
            <a:ext cx="760320" cy="682560"/>
          </a:xfrm>
          <a:prstGeom prst="rect">
            <a:avLst/>
          </a:prstGeom>
          <a:solidFill>
            <a:srgbClr val="4f81bd"/>
          </a:solidFill>
          <a:ln w="25560">
            <a:solidFill>
              <a:srgbClr val="385d8a"/>
            </a:solidFill>
            <a:miter/>
          </a:ln>
        </p:spPr>
      </p:sp>
      <p:sp>
        <p:nvSpPr>
          <p:cNvPr id="156" name="CustomShape 10"/>
          <p:cNvSpPr/>
          <p:nvPr/>
        </p:nvSpPr>
        <p:spPr>
          <a:xfrm>
            <a:off x="1425240" y="5746320"/>
            <a:ext cx="989280" cy="366840"/>
          </a:xfrm>
          <a:prstGeom prst="rect">
            <a:avLst/>
          </a:prstGeom>
          <a:noFill/>
          <a:ln>
            <a:noFill/>
          </a:ln>
        </p:spPr>
        <p:txBody>
          <a:bodyPr lIns="81720" rIns="81720" tIns="42480" bIns="42480"/>
          <a:p>
            <a:pPr>
              <a:lnSpc>
                <a:spcPct val="100000"/>
              </a:lnSpc>
            </a:pPr>
            <a:r>
              <a:rPr lang="en-IN">
                <a:solidFill>
                  <a:srgbClr val="000000"/>
                </a:solidFill>
                <a:latin typeface="Calibri"/>
                <a:ea typeface="DejaVu Sans"/>
              </a:rPr>
              <a:t>Rear</a:t>
            </a:r>
            <a:endParaRPr/>
          </a:p>
        </p:txBody>
      </p:sp>
      <p:sp>
        <p:nvSpPr>
          <p:cNvPr id="157" name="CustomShape 11"/>
          <p:cNvSpPr/>
          <p:nvPr/>
        </p:nvSpPr>
        <p:spPr>
          <a:xfrm>
            <a:off x="60948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158" name="CustomShape 12"/>
          <p:cNvSpPr/>
          <p:nvPr/>
        </p:nvSpPr>
        <p:spPr>
          <a:xfrm>
            <a:off x="136332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159" name="CustomShape 13"/>
          <p:cNvSpPr/>
          <p:nvPr/>
        </p:nvSpPr>
        <p:spPr>
          <a:xfrm>
            <a:off x="205668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160" name="CustomShape 14"/>
          <p:cNvSpPr/>
          <p:nvPr/>
        </p:nvSpPr>
        <p:spPr>
          <a:xfrm>
            <a:off x="281844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161" name="CustomShape 15"/>
          <p:cNvSpPr/>
          <p:nvPr/>
        </p:nvSpPr>
        <p:spPr>
          <a:xfrm>
            <a:off x="365616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162" name="CustomShape 16"/>
          <p:cNvSpPr/>
          <p:nvPr/>
        </p:nvSpPr>
        <p:spPr>
          <a:xfrm>
            <a:off x="441828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163" name="CustomShape 17"/>
          <p:cNvSpPr/>
          <p:nvPr/>
        </p:nvSpPr>
        <p:spPr>
          <a:xfrm>
            <a:off x="5179680" y="377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164" name="CustomShape 18"/>
          <p:cNvSpPr/>
          <p:nvPr/>
        </p:nvSpPr>
        <p:spPr>
          <a:xfrm flipV="1">
            <a:off x="552600" y="4353480"/>
            <a:ext cx="275760" cy="414000"/>
          </a:xfrm>
          <a:prstGeom prst="curvedConnector3">
            <a:avLst>
              <a:gd name="adj1" fmla="val 50000"/>
            </a:avLst>
          </a:prstGeom>
          <a:noFill/>
          <a:ln w="9360">
            <a:solidFill>
              <a:srgbClr val="4a7ebb"/>
            </a:solidFill>
            <a:miter/>
            <a:tailEnd len="med" type="triangle" w="med"/>
          </a:ln>
        </p:spPr>
      </p:sp>
      <p:sp>
        <p:nvSpPr>
          <p:cNvPr id="165" name="CustomShape 19"/>
          <p:cNvSpPr/>
          <p:nvPr/>
        </p:nvSpPr>
        <p:spPr>
          <a:xfrm>
            <a:off x="380880" y="5257800"/>
            <a:ext cx="837000" cy="366840"/>
          </a:xfrm>
          <a:prstGeom prst="rect">
            <a:avLst/>
          </a:prstGeom>
          <a:noFill/>
          <a:ln>
            <a:noFill/>
          </a:ln>
        </p:spPr>
        <p:txBody>
          <a:bodyPr lIns="81720" rIns="81720" tIns="42480" bIns="42480"/>
          <a:p>
            <a:pPr>
              <a:lnSpc>
                <a:spcPct val="100000"/>
              </a:lnSpc>
            </a:pPr>
            <a:r>
              <a:rPr lang="en-IN">
                <a:solidFill>
                  <a:srgbClr val="000000"/>
                </a:solidFill>
                <a:latin typeface="Calibri"/>
                <a:ea typeface="DejaVu Sans"/>
              </a:rPr>
              <a:t>Front</a:t>
            </a:r>
            <a:endParaRPr/>
          </a:p>
        </p:txBody>
      </p:sp>
      <p:sp>
        <p:nvSpPr>
          <p:cNvPr id="166" name="CustomShape 20"/>
          <p:cNvSpPr/>
          <p:nvPr/>
        </p:nvSpPr>
        <p:spPr>
          <a:xfrm>
            <a:off x="6767640" y="2464920"/>
            <a:ext cx="759960" cy="608400"/>
          </a:xfrm>
          <a:prstGeom prst="rect">
            <a:avLst/>
          </a:prstGeom>
          <a:solidFill>
            <a:srgbClr val="4f81bd"/>
          </a:solidFill>
          <a:ln w="25560">
            <a:solidFill>
              <a:srgbClr val="385d8a"/>
            </a:solidFill>
            <a:miter/>
          </a:ln>
        </p:spPr>
      </p:sp>
      <p:sp>
        <p:nvSpPr>
          <p:cNvPr id="167" name="CustomShape 21"/>
          <p:cNvSpPr/>
          <p:nvPr/>
        </p:nvSpPr>
        <p:spPr>
          <a:xfrm>
            <a:off x="6767640" y="3075120"/>
            <a:ext cx="759960" cy="60804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EEE</a:t>
            </a:r>
            <a:endParaRPr/>
          </a:p>
        </p:txBody>
      </p:sp>
      <p:sp>
        <p:nvSpPr>
          <p:cNvPr id="168" name="CustomShape 22"/>
          <p:cNvSpPr/>
          <p:nvPr/>
        </p:nvSpPr>
        <p:spPr>
          <a:xfrm>
            <a:off x="6767640" y="3684600"/>
            <a:ext cx="759960" cy="60804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DDD</a:t>
            </a:r>
            <a:endParaRPr/>
          </a:p>
        </p:txBody>
      </p:sp>
      <p:sp>
        <p:nvSpPr>
          <p:cNvPr id="169" name="CustomShape 23"/>
          <p:cNvSpPr/>
          <p:nvPr/>
        </p:nvSpPr>
        <p:spPr>
          <a:xfrm>
            <a:off x="6767640" y="4294080"/>
            <a:ext cx="759960" cy="60840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CCC</a:t>
            </a:r>
            <a:endParaRPr/>
          </a:p>
        </p:txBody>
      </p:sp>
      <p:sp>
        <p:nvSpPr>
          <p:cNvPr id="170" name="CustomShape 24"/>
          <p:cNvSpPr/>
          <p:nvPr/>
        </p:nvSpPr>
        <p:spPr>
          <a:xfrm>
            <a:off x="6767640" y="4903560"/>
            <a:ext cx="759960" cy="60804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BBB</a:t>
            </a:r>
            <a:endParaRPr/>
          </a:p>
        </p:txBody>
      </p:sp>
      <p:sp>
        <p:nvSpPr>
          <p:cNvPr id="171" name="CustomShape 25"/>
          <p:cNvSpPr/>
          <p:nvPr/>
        </p:nvSpPr>
        <p:spPr>
          <a:xfrm>
            <a:off x="6767640" y="5513400"/>
            <a:ext cx="759960" cy="608040"/>
          </a:xfrm>
          <a:prstGeom prst="rect">
            <a:avLst/>
          </a:prstGeom>
          <a:solidFill>
            <a:srgbClr val="4f81bd"/>
          </a:solidFill>
          <a:ln w="25560">
            <a:solidFill>
              <a:srgbClr val="385d8a"/>
            </a:solidFill>
            <a:miter/>
          </a:ln>
        </p:spPr>
        <p:txBody>
          <a:bodyPr lIns="81720" rIns="81720" tIns="42480" bIns="42480" anchor="ctr"/>
          <a:p>
            <a:pPr algn="ctr">
              <a:lnSpc>
                <a:spcPct val="100000"/>
              </a:lnSpc>
            </a:pPr>
            <a:r>
              <a:rPr lang="en-IN">
                <a:solidFill>
                  <a:srgbClr val="ffffff"/>
                </a:solidFill>
                <a:latin typeface="Calibri"/>
                <a:ea typeface="DejaVu Sans"/>
              </a:rPr>
              <a:t>AAA</a:t>
            </a:r>
            <a:endParaRPr/>
          </a:p>
        </p:txBody>
      </p:sp>
      <p:sp>
        <p:nvSpPr>
          <p:cNvPr id="172" name="CustomShape 26"/>
          <p:cNvSpPr/>
          <p:nvPr/>
        </p:nvSpPr>
        <p:spPr>
          <a:xfrm>
            <a:off x="6767640" y="1855800"/>
            <a:ext cx="759960" cy="608040"/>
          </a:xfrm>
          <a:prstGeom prst="rect">
            <a:avLst/>
          </a:prstGeom>
          <a:solidFill>
            <a:srgbClr val="4f81bd"/>
          </a:solidFill>
          <a:ln w="25560">
            <a:solidFill>
              <a:srgbClr val="385d8a"/>
            </a:solidFill>
            <a:miter/>
          </a:ln>
        </p:spPr>
      </p:sp>
      <p:sp>
        <p:nvSpPr>
          <p:cNvPr id="173" name="CustomShape 27"/>
          <p:cNvSpPr/>
          <p:nvPr/>
        </p:nvSpPr>
        <p:spPr>
          <a:xfrm>
            <a:off x="8040240" y="5252760"/>
            <a:ext cx="837000" cy="366840"/>
          </a:xfrm>
          <a:prstGeom prst="rect">
            <a:avLst/>
          </a:prstGeom>
          <a:noFill/>
          <a:ln>
            <a:noFill/>
          </a:ln>
        </p:spPr>
        <p:txBody>
          <a:bodyPr lIns="81720" rIns="81720" tIns="42480" bIns="42480"/>
          <a:p>
            <a:pPr>
              <a:lnSpc>
                <a:spcPct val="100000"/>
              </a:lnSpc>
            </a:pPr>
            <a:r>
              <a:rPr lang="en-IN">
                <a:solidFill>
                  <a:srgbClr val="000000"/>
                </a:solidFill>
                <a:latin typeface="Calibri"/>
                <a:ea typeface="DejaVu Sans"/>
              </a:rPr>
              <a:t>Rear</a:t>
            </a:r>
            <a:endParaRPr/>
          </a:p>
        </p:txBody>
      </p:sp>
      <p:sp>
        <p:nvSpPr>
          <p:cNvPr id="174" name="CustomShape 28"/>
          <p:cNvSpPr/>
          <p:nvPr/>
        </p:nvSpPr>
        <p:spPr>
          <a:xfrm flipH="1" flipV="1">
            <a:off x="6841080" y="3246840"/>
            <a:ext cx="759600" cy="1520280"/>
          </a:xfrm>
          <a:prstGeom prst="curvedConnector3">
            <a:avLst>
              <a:gd name="adj1" fmla="val 50000"/>
            </a:avLst>
          </a:prstGeom>
          <a:noFill/>
          <a:ln w="9360">
            <a:solidFill>
              <a:srgbClr val="4a7ebb"/>
            </a:solidFill>
            <a:miter/>
            <a:tailEnd len="med" type="triangle" w="med"/>
          </a:ln>
        </p:spPr>
      </p:sp>
      <p:sp>
        <p:nvSpPr>
          <p:cNvPr id="175" name="CustomShape 29"/>
          <p:cNvSpPr/>
          <p:nvPr/>
        </p:nvSpPr>
        <p:spPr>
          <a:xfrm flipH="1" flipV="1">
            <a:off x="6841080" y="5458320"/>
            <a:ext cx="344880" cy="720"/>
          </a:xfrm>
          <a:prstGeom prst="rect">
            <a:avLst/>
          </a:prstGeom>
          <a:noFill/>
          <a:ln w="9360">
            <a:solidFill>
              <a:srgbClr val="4a7ebb"/>
            </a:solidFill>
            <a:miter/>
            <a:tailEnd len="med" type="triangle" w="med"/>
          </a:ln>
        </p:spPr>
      </p:sp>
      <p:sp>
        <p:nvSpPr>
          <p:cNvPr id="176" name="CustomShape 30"/>
          <p:cNvSpPr/>
          <p:nvPr/>
        </p:nvSpPr>
        <p:spPr>
          <a:xfrm>
            <a:off x="8013600" y="5802120"/>
            <a:ext cx="760680" cy="366840"/>
          </a:xfrm>
          <a:prstGeom prst="rect">
            <a:avLst/>
          </a:prstGeom>
          <a:noFill/>
          <a:ln>
            <a:noFill/>
          </a:ln>
        </p:spPr>
        <p:txBody>
          <a:bodyPr lIns="81720" rIns="81720" tIns="42480" bIns="42480"/>
          <a:p>
            <a:pPr>
              <a:lnSpc>
                <a:spcPct val="100000"/>
              </a:lnSpc>
            </a:pPr>
            <a:r>
              <a:rPr lang="en-IN">
                <a:solidFill>
                  <a:srgbClr val="000000"/>
                </a:solidFill>
                <a:latin typeface="Calibri"/>
                <a:ea typeface="DejaVu Sans"/>
              </a:rPr>
              <a:t>Front</a:t>
            </a:r>
            <a:endParaRPr/>
          </a:p>
        </p:txBody>
      </p:sp>
      <p:sp>
        <p:nvSpPr>
          <p:cNvPr id="177" name="CustomShape 31"/>
          <p:cNvSpPr/>
          <p:nvPr/>
        </p:nvSpPr>
        <p:spPr>
          <a:xfrm>
            <a:off x="457200" y="6356160"/>
            <a:ext cx="2132280" cy="363600"/>
          </a:xfrm>
          <a:prstGeom prst="rect">
            <a:avLst/>
          </a:prstGeom>
          <a:noFill/>
          <a:ln>
            <a:noFill/>
          </a:ln>
        </p:spPr>
        <p:txBody>
          <a:bodyPr lIns="81720" rIns="81720" tIns="42480" bIns="42480" anchor="ctr"/>
          <a:p>
            <a:pPr>
              <a:lnSpc>
                <a:spcPct val="100000"/>
              </a:lnSpc>
            </a:pPr>
            <a:r>
              <a:rPr lang="en-IN" sz="1100">
                <a:solidFill>
                  <a:srgbClr val="898989"/>
                </a:solidFill>
                <a:latin typeface="Calibri"/>
                <a:ea typeface="DejaVu Sans"/>
              </a:rPr>
              <a:t>09/10/08</a:t>
            </a:r>
            <a:endParaRPr/>
          </a:p>
        </p:txBody>
      </p:sp>
      <p:sp>
        <p:nvSpPr>
          <p:cNvPr id="178" name="CustomShape 32"/>
          <p:cNvSpPr/>
          <p:nvPr/>
        </p:nvSpPr>
        <p:spPr>
          <a:xfrm>
            <a:off x="6553080" y="6356160"/>
            <a:ext cx="2132280" cy="363600"/>
          </a:xfrm>
          <a:prstGeom prst="rect">
            <a:avLst/>
          </a:prstGeom>
          <a:noFill/>
          <a:ln>
            <a:noFill/>
          </a:ln>
        </p:spPr>
        <p:txBody>
          <a:bodyPr lIns="81720" rIns="81720" tIns="42480" bIns="42480" anchor="ctr"/>
          <a:p>
            <a:pPr algn="r">
              <a:lnSpc>
                <a:spcPct val="100000"/>
              </a:lnSpc>
            </a:pPr>
            <a:fld id="{56E99AE2-1A17-4DD7-A7D8-03F14FF200D8}" type="slidenum">
              <a:rPr lang="en-IN" sz="1100">
                <a:solidFill>
                  <a:srgbClr val="898989"/>
                </a:solidFill>
                <a:latin typeface="Calibri"/>
                <a:ea typeface="DejaVu Sans"/>
              </a:rPr>
              <a:t>&lt;number&gt;</a:t>
            </a:fld>
            <a:endParaRPr/>
          </a:p>
        </p:txBody>
      </p:sp>
      <p:sp>
        <p:nvSpPr>
          <p:cNvPr id="179" name="CustomShape 33"/>
          <p:cNvSpPr/>
          <p:nvPr/>
        </p:nvSpPr>
        <p:spPr>
          <a:xfrm>
            <a:off x="3124080" y="6356160"/>
            <a:ext cx="2894400" cy="363600"/>
          </a:xfrm>
          <a:prstGeom prst="rect">
            <a:avLst/>
          </a:prstGeom>
          <a:noFill/>
          <a:ln>
            <a:noFill/>
          </a:ln>
        </p:spPr>
      </p:sp>
      <p:sp>
        <p:nvSpPr>
          <p:cNvPr id="180" name="CustomShape 34"/>
          <p:cNvSpPr/>
          <p:nvPr/>
        </p:nvSpPr>
        <p:spPr>
          <a:xfrm>
            <a:off x="7543800" y="1980720"/>
            <a:ext cx="455760" cy="366840"/>
          </a:xfrm>
          <a:prstGeom prst="rect">
            <a:avLst/>
          </a:prstGeom>
          <a:noFill/>
          <a:ln>
            <a:noFill/>
          </a:ln>
        </p:spPr>
        <p:txBody>
          <a:bodyPr lIns="81720" rIns="81720" tIns="42480" bIns="42480"/>
          <a:p>
            <a:pPr>
              <a:lnSpc>
                <a:spcPct val="100000"/>
              </a:lnSpc>
            </a:pPr>
            <a:r>
              <a:rPr lang="en-IN">
                <a:solidFill>
                  <a:srgbClr val="000000"/>
                </a:solidFill>
                <a:latin typeface="Calibri"/>
                <a:ea typeface="DejaVu Sans"/>
              </a:rPr>
              <a:t>7</a:t>
            </a:r>
            <a:endParaRPr/>
          </a:p>
        </p:txBody>
      </p:sp>
      <p:sp>
        <p:nvSpPr>
          <p:cNvPr id="181" name="CustomShape 35"/>
          <p:cNvSpPr/>
          <p:nvPr/>
        </p:nvSpPr>
        <p:spPr>
          <a:xfrm>
            <a:off x="7543800" y="560052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182" name="CustomShape 36"/>
          <p:cNvSpPr/>
          <p:nvPr/>
        </p:nvSpPr>
        <p:spPr>
          <a:xfrm>
            <a:off x="7543800" y="50292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183" name="CustomShape 37"/>
          <p:cNvSpPr/>
          <p:nvPr/>
        </p:nvSpPr>
        <p:spPr>
          <a:xfrm>
            <a:off x="7543800" y="44193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184" name="CustomShape 38"/>
          <p:cNvSpPr/>
          <p:nvPr/>
        </p:nvSpPr>
        <p:spPr>
          <a:xfrm>
            <a:off x="7543800" y="380952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185" name="CustomShape 39"/>
          <p:cNvSpPr/>
          <p:nvPr/>
        </p:nvSpPr>
        <p:spPr>
          <a:xfrm>
            <a:off x="7543800" y="31860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186" name="CustomShape 40"/>
          <p:cNvSpPr/>
          <p:nvPr/>
        </p:nvSpPr>
        <p:spPr>
          <a:xfrm>
            <a:off x="7543800" y="259092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187" name="CustomShape 41"/>
          <p:cNvSpPr/>
          <p:nvPr/>
        </p:nvSpPr>
        <p:spPr>
          <a:xfrm flipV="1">
            <a:off x="1929600" y="4389840"/>
            <a:ext cx="1525680" cy="1012680"/>
          </a:xfrm>
          <a:prstGeom prst="curvedConnector3">
            <a:avLst>
              <a:gd name="adj1" fmla="val 50000"/>
            </a:avLst>
          </a:prstGeom>
          <a:noFill/>
          <a:ln w="9360">
            <a:solidFill>
              <a:srgbClr val="4a7ebb"/>
            </a:solidFill>
            <a:miter/>
            <a:tailEnd len="med" type="triangle" w="med"/>
          </a:ln>
        </p:spPr>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8" name="CustomShape 1"/>
          <p:cNvSpPr/>
          <p:nvPr/>
        </p:nvSpPr>
        <p:spPr>
          <a:xfrm>
            <a:off x="457200" y="6356160"/>
            <a:ext cx="2132280" cy="363600"/>
          </a:xfrm>
          <a:prstGeom prst="rect">
            <a:avLst/>
          </a:prstGeom>
          <a:noFill/>
          <a:ln>
            <a:noFill/>
          </a:ln>
        </p:spPr>
        <p:txBody>
          <a:bodyPr lIns="81720" rIns="81720" tIns="42480" bIns="42480" anchor="ctr"/>
          <a:p>
            <a:pPr>
              <a:lnSpc>
                <a:spcPct val="100000"/>
              </a:lnSpc>
            </a:pPr>
            <a:r>
              <a:rPr lang="en-IN" sz="1100">
                <a:solidFill>
                  <a:srgbClr val="898989"/>
                </a:solidFill>
                <a:latin typeface="Calibri"/>
                <a:ea typeface="DejaVu Sans"/>
              </a:rPr>
              <a:t>09/10/08</a:t>
            </a:r>
            <a:endParaRPr/>
          </a:p>
        </p:txBody>
      </p:sp>
      <p:sp>
        <p:nvSpPr>
          <p:cNvPr id="189" name="CustomShape 2"/>
          <p:cNvSpPr/>
          <p:nvPr/>
        </p:nvSpPr>
        <p:spPr>
          <a:xfrm>
            <a:off x="3124080" y="6356160"/>
            <a:ext cx="2894400" cy="363600"/>
          </a:xfrm>
          <a:prstGeom prst="rect">
            <a:avLst/>
          </a:prstGeom>
          <a:noFill/>
          <a:ln>
            <a:noFill/>
          </a:ln>
        </p:spPr>
      </p:sp>
      <p:sp>
        <p:nvSpPr>
          <p:cNvPr id="190" name="CustomShape 3"/>
          <p:cNvSpPr/>
          <p:nvPr/>
        </p:nvSpPr>
        <p:spPr>
          <a:xfrm>
            <a:off x="6553080" y="6356160"/>
            <a:ext cx="2132640" cy="363600"/>
          </a:xfrm>
          <a:prstGeom prst="rect">
            <a:avLst/>
          </a:prstGeom>
          <a:noFill/>
          <a:ln>
            <a:noFill/>
          </a:ln>
        </p:spPr>
        <p:txBody>
          <a:bodyPr lIns="81720" rIns="81720" tIns="42480" bIns="42480" anchor="ctr"/>
          <a:p>
            <a:pPr algn="r">
              <a:lnSpc>
                <a:spcPct val="100000"/>
              </a:lnSpc>
            </a:pPr>
            <a:fld id="{DDFC5FEF-0CB5-4AD9-9767-0B5948E6AB6F}" type="slidenum">
              <a:rPr lang="en-IN" sz="1100">
                <a:solidFill>
                  <a:srgbClr val="898989"/>
                </a:solidFill>
                <a:latin typeface="Calibri"/>
                <a:ea typeface="DejaVu Sans"/>
              </a:rPr>
              <a:t>&lt;number&gt;</a:t>
            </a:fld>
            <a:endParaRPr/>
          </a:p>
        </p:txBody>
      </p:sp>
      <p:sp>
        <p:nvSpPr>
          <p:cNvPr id="191" name="CustomShape 4"/>
          <p:cNvSpPr/>
          <p:nvPr/>
        </p:nvSpPr>
        <p:spPr>
          <a:xfrm>
            <a:off x="228600" y="304920"/>
            <a:ext cx="8609040" cy="368280"/>
          </a:xfrm>
          <a:prstGeom prst="rect">
            <a:avLst/>
          </a:prstGeom>
          <a:noFill/>
          <a:ln>
            <a:noFill/>
          </a:ln>
        </p:spPr>
      </p:sp>
      <p:sp>
        <p:nvSpPr>
          <p:cNvPr id="192" name="CustomShape 5"/>
          <p:cNvSpPr/>
          <p:nvPr/>
        </p:nvSpPr>
        <p:spPr>
          <a:xfrm>
            <a:off x="290520" y="317520"/>
            <a:ext cx="8456760" cy="702360"/>
          </a:xfrm>
          <a:prstGeom prst="rect">
            <a:avLst/>
          </a:prstGeom>
          <a:noFill/>
          <a:ln>
            <a:noFill/>
          </a:ln>
        </p:spPr>
        <p:txBody>
          <a:bodyPr lIns="81720" rIns="81720" tIns="42480" bIns="42480"/>
          <a:p>
            <a:pPr>
              <a:lnSpc>
                <a:spcPct val="100000"/>
              </a:lnSpc>
            </a:pPr>
            <a:r>
              <a:rPr b="1" lang="en-IN" u="sng">
                <a:solidFill>
                  <a:srgbClr val="000000"/>
                </a:solidFill>
                <a:latin typeface="Calibri"/>
                <a:ea typeface="DejaVu Sans"/>
              </a:rPr>
              <a:t>Algorithms for Insert and Delete Operations in Linear Queue</a:t>
            </a:r>
            <a:endParaRPr/>
          </a:p>
        </p:txBody>
      </p:sp>
      <p:sp>
        <p:nvSpPr>
          <p:cNvPr id="193" name="CustomShape 6"/>
          <p:cNvSpPr/>
          <p:nvPr/>
        </p:nvSpPr>
        <p:spPr>
          <a:xfrm>
            <a:off x="290160" y="713880"/>
            <a:ext cx="8533440" cy="5578920"/>
          </a:xfrm>
          <a:prstGeom prst="rect">
            <a:avLst/>
          </a:prstGeom>
          <a:noFill/>
          <a:ln>
            <a:noFill/>
          </a:ln>
        </p:spPr>
        <p:txBody>
          <a:bodyPr lIns="81720" rIns="81720" tIns="42480" bIns="42480"/>
          <a:p>
            <a:pPr algn="just">
              <a:lnSpc>
                <a:spcPct val="150000"/>
              </a:lnSpc>
            </a:pPr>
            <a:r>
              <a:rPr b="1" lang="en-IN" u="sng">
                <a:solidFill>
                  <a:srgbClr val="000000"/>
                </a:solidFill>
                <a:latin typeface="Calibri"/>
                <a:ea typeface="DejaVu Sans"/>
              </a:rPr>
              <a:t>For Insert Operation</a:t>
            </a:r>
            <a:endParaRPr/>
          </a:p>
          <a:p>
            <a:pPr algn="just">
              <a:lnSpc>
                <a:spcPct val="150000"/>
              </a:lnSpc>
            </a:pPr>
            <a:r>
              <a:rPr lang="en-IN" u="sng">
                <a:solidFill>
                  <a:srgbClr val="000000"/>
                </a:solidFill>
                <a:latin typeface="Calibri"/>
                <a:ea typeface="DejaVu Sans"/>
              </a:rPr>
              <a:t>Insert-Queue(Queue, Rear, Front, N, Item)</a:t>
            </a:r>
            <a:endParaRPr/>
          </a:p>
          <a:p>
            <a:pPr algn="just">
              <a:lnSpc>
                <a:spcPct val="150000"/>
              </a:lnSpc>
            </a:pPr>
            <a:r>
              <a:rPr lang="en-IN">
                <a:solidFill>
                  <a:srgbClr val="000000"/>
                </a:solidFill>
                <a:latin typeface="Calibri"/>
                <a:ea typeface="DejaVu Sans"/>
              </a:rPr>
              <a:t>Here, Queue is the place where to store data. Rear represents the location in which the data element is to be inserted and Front represents the location from which the data element is to be removed.  Here N is the maximum size of the Queue and finally, Item is the new item to be added.</a:t>
            </a:r>
            <a:endParaRPr/>
          </a:p>
          <a:p>
            <a:pPr algn="just">
              <a:lnSpc>
                <a:spcPct val="200000"/>
              </a:lnSpc>
            </a:pPr>
            <a:r>
              <a:rPr lang="en-IN">
                <a:solidFill>
                  <a:srgbClr val="000000"/>
                </a:solidFill>
                <a:latin typeface="Calibri"/>
                <a:ea typeface="DejaVu Sans"/>
              </a:rPr>
              <a:t>1. If Rear = N then Print: Overflow and Return.             /*…Queue already filled..*/</a:t>
            </a:r>
            <a:endParaRPr/>
          </a:p>
          <a:p>
            <a:pPr algn="just">
              <a:lnSpc>
                <a:spcPct val="200000"/>
              </a:lnSpc>
            </a:pPr>
            <a:r>
              <a:rPr lang="en-IN">
                <a:solidFill>
                  <a:srgbClr val="000000"/>
                </a:solidFill>
                <a:latin typeface="Calibri"/>
                <a:ea typeface="DejaVu Sans"/>
              </a:rPr>
              <a:t>2. Set Rear := Rear +1</a:t>
            </a:r>
            <a:endParaRPr/>
          </a:p>
          <a:p>
            <a:pPr algn="just">
              <a:lnSpc>
                <a:spcPct val="200000"/>
              </a:lnSpc>
            </a:pPr>
            <a:r>
              <a:rPr lang="en-IN">
                <a:solidFill>
                  <a:srgbClr val="000000"/>
                </a:solidFill>
                <a:latin typeface="Calibri"/>
                <a:ea typeface="DejaVu Sans"/>
              </a:rPr>
              <a:t>3. Set Queue[Rear] := Item</a:t>
            </a:r>
            <a:endParaRPr/>
          </a:p>
          <a:p>
            <a:pPr algn="just">
              <a:lnSpc>
                <a:spcPct val="200000"/>
              </a:lnSpc>
            </a:pPr>
            <a:r>
              <a:rPr lang="en-IN">
                <a:solidFill>
                  <a:srgbClr val="000000"/>
                </a:solidFill>
                <a:latin typeface="Calibri"/>
                <a:ea typeface="DejaVu Sans"/>
              </a:rPr>
              <a:t>4. Return.</a:t>
            </a:r>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4" name="CustomShape 1"/>
          <p:cNvSpPr/>
          <p:nvPr/>
        </p:nvSpPr>
        <p:spPr>
          <a:xfrm>
            <a:off x="457200" y="6356160"/>
            <a:ext cx="2132280" cy="363600"/>
          </a:xfrm>
          <a:prstGeom prst="rect">
            <a:avLst/>
          </a:prstGeom>
          <a:noFill/>
          <a:ln>
            <a:noFill/>
          </a:ln>
        </p:spPr>
        <p:txBody>
          <a:bodyPr lIns="81720" rIns="81720" tIns="42480" bIns="42480" anchor="ctr"/>
          <a:p>
            <a:pPr>
              <a:lnSpc>
                <a:spcPct val="100000"/>
              </a:lnSpc>
            </a:pPr>
            <a:r>
              <a:rPr lang="en-IN" sz="1100">
                <a:solidFill>
                  <a:srgbClr val="898989"/>
                </a:solidFill>
                <a:latin typeface="Calibri"/>
                <a:ea typeface="DejaVu Sans"/>
              </a:rPr>
              <a:t>09/10/08</a:t>
            </a:r>
            <a:endParaRPr/>
          </a:p>
        </p:txBody>
      </p:sp>
      <p:sp>
        <p:nvSpPr>
          <p:cNvPr id="195" name="CustomShape 2"/>
          <p:cNvSpPr/>
          <p:nvPr/>
        </p:nvSpPr>
        <p:spPr>
          <a:xfrm>
            <a:off x="3124080" y="6356160"/>
            <a:ext cx="2894400" cy="363600"/>
          </a:xfrm>
          <a:prstGeom prst="rect">
            <a:avLst/>
          </a:prstGeom>
          <a:noFill/>
          <a:ln>
            <a:noFill/>
          </a:ln>
        </p:spPr>
      </p:sp>
      <p:sp>
        <p:nvSpPr>
          <p:cNvPr id="196" name="CustomShape 3"/>
          <p:cNvSpPr/>
          <p:nvPr/>
        </p:nvSpPr>
        <p:spPr>
          <a:xfrm>
            <a:off x="6553080" y="6356160"/>
            <a:ext cx="2132280" cy="363600"/>
          </a:xfrm>
          <a:prstGeom prst="rect">
            <a:avLst/>
          </a:prstGeom>
          <a:noFill/>
          <a:ln>
            <a:noFill/>
          </a:ln>
        </p:spPr>
        <p:txBody>
          <a:bodyPr lIns="81720" rIns="81720" tIns="42480" bIns="42480" anchor="ctr"/>
          <a:p>
            <a:pPr algn="r">
              <a:lnSpc>
                <a:spcPct val="100000"/>
              </a:lnSpc>
            </a:pPr>
            <a:fld id="{86D793E8-5227-45C0-92A9-AD4DCF2C08C8}" type="slidenum">
              <a:rPr lang="en-IN" sz="1100">
                <a:solidFill>
                  <a:srgbClr val="898989"/>
                </a:solidFill>
                <a:latin typeface="Calibri"/>
                <a:ea typeface="DejaVu Sans"/>
              </a:rPr>
              <a:t>&lt;number&gt;</a:t>
            </a:fld>
            <a:endParaRPr/>
          </a:p>
        </p:txBody>
      </p:sp>
      <p:sp>
        <p:nvSpPr>
          <p:cNvPr id="197" name="CustomShape 4"/>
          <p:cNvSpPr/>
          <p:nvPr/>
        </p:nvSpPr>
        <p:spPr>
          <a:xfrm>
            <a:off x="228600" y="152280"/>
            <a:ext cx="8685360" cy="5197680"/>
          </a:xfrm>
          <a:prstGeom prst="rect">
            <a:avLst/>
          </a:prstGeom>
          <a:noFill/>
          <a:ln>
            <a:noFill/>
          </a:ln>
        </p:spPr>
        <p:txBody>
          <a:bodyPr lIns="81720" rIns="81720" tIns="42480" bIns="42480"/>
          <a:p>
            <a:pPr>
              <a:lnSpc>
                <a:spcPct val="150000"/>
              </a:lnSpc>
            </a:pPr>
            <a:r>
              <a:rPr b="1" lang="en-IN" u="sng">
                <a:solidFill>
                  <a:srgbClr val="000000"/>
                </a:solidFill>
                <a:latin typeface="Calibri"/>
                <a:ea typeface="DejaVu Sans"/>
              </a:rPr>
              <a:t>For Delete Operation</a:t>
            </a:r>
            <a:endParaRPr/>
          </a:p>
          <a:p>
            <a:pPr>
              <a:lnSpc>
                <a:spcPct val="150000"/>
              </a:lnSpc>
            </a:pPr>
            <a:r>
              <a:rPr lang="en-IN" u="sng">
                <a:solidFill>
                  <a:srgbClr val="000000"/>
                </a:solidFill>
                <a:latin typeface="Calibri"/>
                <a:ea typeface="DejaVu Sans"/>
              </a:rPr>
              <a:t>Delete-Queue(Queue, Front, Rear, Item)</a:t>
            </a:r>
            <a:endParaRPr/>
          </a:p>
          <a:p>
            <a:pPr algn="just">
              <a:lnSpc>
                <a:spcPct val="150000"/>
              </a:lnSpc>
            </a:pPr>
            <a:r>
              <a:rPr lang="en-IN">
                <a:solidFill>
                  <a:srgbClr val="000000"/>
                </a:solidFill>
                <a:latin typeface="Calibri"/>
                <a:ea typeface="DejaVu Sans"/>
              </a:rPr>
              <a:t>Here, Queue is the place where data are stored. Rear represents the location in which the data element is to be inserted and Front represents the location from which the data element is to be removed. Front element is assigned to Item.</a:t>
            </a:r>
            <a:endParaRPr/>
          </a:p>
          <a:p>
            <a:pPr>
              <a:lnSpc>
                <a:spcPct val="200000"/>
              </a:lnSpc>
            </a:pPr>
            <a:r>
              <a:rPr lang="en-IN">
                <a:solidFill>
                  <a:srgbClr val="000000"/>
                </a:solidFill>
                <a:latin typeface="Calibri"/>
                <a:ea typeface="DejaVu Sans"/>
              </a:rPr>
              <a:t>1. If Front = N+1   then Print: Underflow and Return.     </a:t>
            </a:r>
            <a:r>
              <a:rPr lang="en-IN" sz="1500">
                <a:solidFill>
                  <a:srgbClr val="000000"/>
                </a:solidFill>
                <a:latin typeface="Calibri"/>
                <a:ea typeface="DejaVu Sans"/>
              </a:rPr>
              <a:t>/*…Queue Empty</a:t>
            </a:r>
            <a:endParaRPr/>
          </a:p>
          <a:p>
            <a:pPr>
              <a:lnSpc>
                <a:spcPct val="200000"/>
              </a:lnSpc>
            </a:pPr>
            <a:r>
              <a:rPr lang="en-IN" sz="1500">
                <a:solidFill>
                  <a:srgbClr val="000000"/>
                </a:solidFill>
                <a:latin typeface="Calibri"/>
                <a:ea typeface="DejaVu Sans"/>
              </a:rPr>
              <a:t>2. Set  Item := Queue[Front] </a:t>
            </a:r>
            <a:endParaRPr/>
          </a:p>
          <a:p>
            <a:pPr>
              <a:lnSpc>
                <a:spcPct val="200000"/>
              </a:lnSpc>
            </a:pPr>
            <a:r>
              <a:rPr lang="en-IN" sz="1500">
                <a:solidFill>
                  <a:srgbClr val="000000"/>
                </a:solidFill>
                <a:latin typeface="Calibri"/>
                <a:ea typeface="DejaVu Sans"/>
              </a:rPr>
              <a:t>3. Set Front := Front + 1</a:t>
            </a:r>
            <a:endParaRPr/>
          </a:p>
          <a:p>
            <a:pPr>
              <a:lnSpc>
                <a:spcPct val="200000"/>
              </a:lnSpc>
            </a:pPr>
            <a:r>
              <a:rPr lang="en-IN" sz="1500">
                <a:solidFill>
                  <a:srgbClr val="000000"/>
                </a:solidFill>
                <a:latin typeface="Calibri"/>
                <a:ea typeface="DejaVu Sans"/>
              </a:rPr>
              <a:t>4. Return.</a:t>
            </a:r>
            <a:endParaRPr/>
          </a:p>
          <a:p>
            <a:pPr>
              <a:lnSpc>
                <a:spcPct val="200000"/>
              </a:lnSpc>
            </a:pPr>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8" name="CustomShape 1"/>
          <p:cNvSpPr/>
          <p:nvPr/>
        </p:nvSpPr>
        <p:spPr>
          <a:xfrm>
            <a:off x="457200" y="6356160"/>
            <a:ext cx="2132280" cy="363600"/>
          </a:xfrm>
          <a:prstGeom prst="rect">
            <a:avLst/>
          </a:prstGeom>
          <a:noFill/>
          <a:ln>
            <a:noFill/>
          </a:ln>
        </p:spPr>
        <p:txBody>
          <a:bodyPr lIns="81720" rIns="81720" tIns="42480" bIns="42480" anchor="ctr"/>
          <a:p>
            <a:pPr>
              <a:lnSpc>
                <a:spcPct val="100000"/>
              </a:lnSpc>
            </a:pPr>
            <a:r>
              <a:rPr lang="en-IN" sz="1100">
                <a:solidFill>
                  <a:srgbClr val="898989"/>
                </a:solidFill>
                <a:latin typeface="Calibri"/>
                <a:ea typeface="DejaVu Sans"/>
              </a:rPr>
              <a:t>09/10/08</a:t>
            </a:r>
            <a:endParaRPr/>
          </a:p>
        </p:txBody>
      </p:sp>
      <p:sp>
        <p:nvSpPr>
          <p:cNvPr id="199" name="CustomShape 2"/>
          <p:cNvSpPr/>
          <p:nvPr/>
        </p:nvSpPr>
        <p:spPr>
          <a:xfrm>
            <a:off x="3124080" y="6356160"/>
            <a:ext cx="2894400" cy="363600"/>
          </a:xfrm>
          <a:prstGeom prst="rect">
            <a:avLst/>
          </a:prstGeom>
          <a:noFill/>
          <a:ln>
            <a:noFill/>
          </a:ln>
        </p:spPr>
      </p:sp>
      <p:sp>
        <p:nvSpPr>
          <p:cNvPr id="200" name="CustomShape 3"/>
          <p:cNvSpPr/>
          <p:nvPr/>
        </p:nvSpPr>
        <p:spPr>
          <a:xfrm>
            <a:off x="6553080" y="6356160"/>
            <a:ext cx="2132640" cy="363600"/>
          </a:xfrm>
          <a:prstGeom prst="rect">
            <a:avLst/>
          </a:prstGeom>
          <a:noFill/>
          <a:ln>
            <a:noFill/>
          </a:ln>
        </p:spPr>
        <p:txBody>
          <a:bodyPr lIns="81720" rIns="81720" tIns="42480" bIns="42480" anchor="ctr"/>
          <a:p>
            <a:pPr algn="r">
              <a:lnSpc>
                <a:spcPct val="100000"/>
              </a:lnSpc>
            </a:pPr>
            <a:fld id="{A4FCEE31-B55E-4C53-B06B-2FA9CCF480F3}" type="slidenum">
              <a:rPr lang="en-IN" sz="1100">
                <a:solidFill>
                  <a:srgbClr val="898989"/>
                </a:solidFill>
                <a:latin typeface="Calibri"/>
                <a:ea typeface="DejaVu Sans"/>
              </a:rPr>
              <a:t>&lt;number&gt;</a:t>
            </a:fld>
            <a:endParaRPr/>
          </a:p>
        </p:txBody>
      </p:sp>
      <p:sp>
        <p:nvSpPr>
          <p:cNvPr id="201" name="CustomShape 4"/>
          <p:cNvSpPr/>
          <p:nvPr/>
        </p:nvSpPr>
        <p:spPr>
          <a:xfrm>
            <a:off x="304560" y="263160"/>
            <a:ext cx="8151840" cy="1220760"/>
          </a:xfrm>
          <a:prstGeom prst="rect">
            <a:avLst/>
          </a:prstGeom>
          <a:noFill/>
          <a:ln>
            <a:noFill/>
          </a:ln>
        </p:spPr>
        <p:txBody>
          <a:bodyPr lIns="81720" rIns="81720" tIns="42480" bIns="42480"/>
          <a:p>
            <a:pPr>
              <a:lnSpc>
                <a:spcPct val="150000"/>
              </a:lnSpc>
            </a:pPr>
            <a:r>
              <a:rPr b="1" lang="en-IN">
                <a:solidFill>
                  <a:srgbClr val="000000"/>
                </a:solidFill>
                <a:latin typeface="Calibri"/>
                <a:ea typeface="DejaVu Sans"/>
              </a:rPr>
              <a:t>Example:  </a:t>
            </a:r>
            <a:r>
              <a:rPr lang="en-IN">
                <a:solidFill>
                  <a:srgbClr val="000000"/>
                </a:solidFill>
                <a:latin typeface="Calibri"/>
                <a:ea typeface="DejaVu Sans"/>
              </a:rPr>
              <a:t>Consider the following queue (linear queue).</a:t>
            </a:r>
            <a:endParaRPr/>
          </a:p>
          <a:p>
            <a:pPr>
              <a:lnSpc>
                <a:spcPct val="150000"/>
              </a:lnSpc>
            </a:pPr>
            <a:r>
              <a:rPr lang="en-IN">
                <a:solidFill>
                  <a:srgbClr val="000000"/>
                </a:solidFill>
                <a:latin typeface="Calibri"/>
                <a:ea typeface="DejaVu Sans"/>
              </a:rPr>
              <a:t>Rear = 4  and  Front = 1  and N = 7</a:t>
            </a:r>
            <a:endParaRPr/>
          </a:p>
          <a:p>
            <a:pPr>
              <a:lnSpc>
                <a:spcPct val="150000"/>
              </a:lnSpc>
            </a:pPr>
            <a:endParaRPr/>
          </a:p>
        </p:txBody>
      </p:sp>
      <p:sp>
        <p:nvSpPr>
          <p:cNvPr id="202" name="CustomShape 5"/>
          <p:cNvSpPr/>
          <p:nvPr/>
        </p:nvSpPr>
        <p:spPr>
          <a:xfrm>
            <a:off x="457200" y="1039680"/>
            <a:ext cx="71748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10</a:t>
            </a:r>
            <a:endParaRPr/>
          </a:p>
        </p:txBody>
      </p:sp>
      <p:sp>
        <p:nvSpPr>
          <p:cNvPr id="203" name="CustomShape 6"/>
          <p:cNvSpPr/>
          <p:nvPr/>
        </p:nvSpPr>
        <p:spPr>
          <a:xfrm>
            <a:off x="1175760" y="1039680"/>
            <a:ext cx="8676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50</a:t>
            </a:r>
            <a:endParaRPr/>
          </a:p>
        </p:txBody>
      </p:sp>
      <p:sp>
        <p:nvSpPr>
          <p:cNvPr id="204" name="CustomShape 7"/>
          <p:cNvSpPr/>
          <p:nvPr/>
        </p:nvSpPr>
        <p:spPr>
          <a:xfrm>
            <a:off x="2044800" y="103968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205" name="CustomShape 8"/>
          <p:cNvSpPr/>
          <p:nvPr/>
        </p:nvSpPr>
        <p:spPr>
          <a:xfrm>
            <a:off x="2916000" y="1039680"/>
            <a:ext cx="86832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206" name="CustomShape 9"/>
          <p:cNvSpPr/>
          <p:nvPr/>
        </p:nvSpPr>
        <p:spPr>
          <a:xfrm>
            <a:off x="3786120" y="1039680"/>
            <a:ext cx="869400" cy="360720"/>
          </a:xfrm>
          <a:prstGeom prst="rect">
            <a:avLst/>
          </a:prstGeom>
          <a:solidFill>
            <a:srgbClr val="4f81bd"/>
          </a:solidFill>
          <a:ln>
            <a:noFill/>
          </a:ln>
        </p:spPr>
      </p:sp>
      <p:sp>
        <p:nvSpPr>
          <p:cNvPr id="207" name="CustomShape 10"/>
          <p:cNvSpPr/>
          <p:nvPr/>
        </p:nvSpPr>
        <p:spPr>
          <a:xfrm>
            <a:off x="4657320" y="1039680"/>
            <a:ext cx="867600" cy="360720"/>
          </a:xfrm>
          <a:prstGeom prst="rect">
            <a:avLst/>
          </a:prstGeom>
          <a:solidFill>
            <a:srgbClr val="4f81bd"/>
          </a:solidFill>
          <a:ln>
            <a:noFill/>
          </a:ln>
        </p:spPr>
      </p:sp>
      <p:sp>
        <p:nvSpPr>
          <p:cNvPr id="208" name="CustomShape 11"/>
          <p:cNvSpPr/>
          <p:nvPr/>
        </p:nvSpPr>
        <p:spPr>
          <a:xfrm>
            <a:off x="5526720" y="1039680"/>
            <a:ext cx="869400" cy="360720"/>
          </a:xfrm>
          <a:prstGeom prst="rect">
            <a:avLst/>
          </a:prstGeom>
          <a:solidFill>
            <a:srgbClr val="4f81bd"/>
          </a:solidFill>
          <a:ln>
            <a:noFill/>
          </a:ln>
        </p:spPr>
      </p:sp>
      <p:sp>
        <p:nvSpPr>
          <p:cNvPr id="209" name="Line 12"/>
          <p:cNvSpPr/>
          <p:nvPr/>
        </p:nvSpPr>
        <p:spPr>
          <a:xfrm>
            <a:off x="1175760" y="1039320"/>
            <a:ext cx="1080" cy="362160"/>
          </a:xfrm>
          <a:prstGeom prst="line">
            <a:avLst/>
          </a:prstGeom>
          <a:ln w="12600">
            <a:solidFill>
              <a:srgbClr val="ffffff"/>
            </a:solidFill>
            <a:miter/>
          </a:ln>
        </p:spPr>
      </p:sp>
      <p:sp>
        <p:nvSpPr>
          <p:cNvPr id="210" name="Line 13"/>
          <p:cNvSpPr/>
          <p:nvPr/>
        </p:nvSpPr>
        <p:spPr>
          <a:xfrm>
            <a:off x="2044800" y="1039320"/>
            <a:ext cx="1440" cy="362160"/>
          </a:xfrm>
          <a:prstGeom prst="line">
            <a:avLst/>
          </a:prstGeom>
          <a:ln w="12600">
            <a:solidFill>
              <a:srgbClr val="ffffff"/>
            </a:solidFill>
            <a:miter/>
          </a:ln>
        </p:spPr>
      </p:sp>
      <p:sp>
        <p:nvSpPr>
          <p:cNvPr id="211" name="Line 14"/>
          <p:cNvSpPr/>
          <p:nvPr/>
        </p:nvSpPr>
        <p:spPr>
          <a:xfrm>
            <a:off x="2916000" y="1039320"/>
            <a:ext cx="1080" cy="362160"/>
          </a:xfrm>
          <a:prstGeom prst="line">
            <a:avLst/>
          </a:prstGeom>
          <a:ln w="12600">
            <a:solidFill>
              <a:srgbClr val="ffffff"/>
            </a:solidFill>
            <a:miter/>
          </a:ln>
        </p:spPr>
      </p:sp>
      <p:sp>
        <p:nvSpPr>
          <p:cNvPr id="212" name="Line 15"/>
          <p:cNvSpPr/>
          <p:nvPr/>
        </p:nvSpPr>
        <p:spPr>
          <a:xfrm>
            <a:off x="3785760" y="1039320"/>
            <a:ext cx="1080" cy="362160"/>
          </a:xfrm>
          <a:prstGeom prst="line">
            <a:avLst/>
          </a:prstGeom>
          <a:ln w="12600">
            <a:solidFill>
              <a:srgbClr val="ffffff"/>
            </a:solidFill>
            <a:miter/>
          </a:ln>
        </p:spPr>
      </p:sp>
      <p:sp>
        <p:nvSpPr>
          <p:cNvPr id="213" name="Line 16"/>
          <p:cNvSpPr/>
          <p:nvPr/>
        </p:nvSpPr>
        <p:spPr>
          <a:xfrm>
            <a:off x="4656960" y="1039320"/>
            <a:ext cx="1080" cy="362160"/>
          </a:xfrm>
          <a:prstGeom prst="line">
            <a:avLst/>
          </a:prstGeom>
          <a:ln w="12600">
            <a:solidFill>
              <a:srgbClr val="ffffff"/>
            </a:solidFill>
            <a:miter/>
          </a:ln>
        </p:spPr>
      </p:sp>
      <p:sp>
        <p:nvSpPr>
          <p:cNvPr id="214" name="Line 17"/>
          <p:cNvSpPr/>
          <p:nvPr/>
        </p:nvSpPr>
        <p:spPr>
          <a:xfrm>
            <a:off x="5526360" y="1039320"/>
            <a:ext cx="1080" cy="362160"/>
          </a:xfrm>
          <a:prstGeom prst="line">
            <a:avLst/>
          </a:prstGeom>
          <a:ln w="12600">
            <a:solidFill>
              <a:srgbClr val="ffffff"/>
            </a:solidFill>
            <a:miter/>
          </a:ln>
        </p:spPr>
      </p:sp>
      <p:sp>
        <p:nvSpPr>
          <p:cNvPr id="215" name="Line 18"/>
          <p:cNvSpPr/>
          <p:nvPr/>
        </p:nvSpPr>
        <p:spPr>
          <a:xfrm>
            <a:off x="456840" y="1039320"/>
            <a:ext cx="1080" cy="362160"/>
          </a:xfrm>
          <a:prstGeom prst="line">
            <a:avLst/>
          </a:prstGeom>
          <a:ln w="12600">
            <a:solidFill>
              <a:srgbClr val="ffffff"/>
            </a:solidFill>
            <a:miter/>
          </a:ln>
        </p:spPr>
      </p:sp>
      <p:sp>
        <p:nvSpPr>
          <p:cNvPr id="216" name="Line 19"/>
          <p:cNvSpPr/>
          <p:nvPr/>
        </p:nvSpPr>
        <p:spPr>
          <a:xfrm>
            <a:off x="6397560" y="1039320"/>
            <a:ext cx="1080" cy="362160"/>
          </a:xfrm>
          <a:prstGeom prst="line">
            <a:avLst/>
          </a:prstGeom>
          <a:ln w="12600">
            <a:solidFill>
              <a:srgbClr val="ffffff"/>
            </a:solidFill>
            <a:miter/>
          </a:ln>
        </p:spPr>
      </p:sp>
      <p:sp>
        <p:nvSpPr>
          <p:cNvPr id="217" name="Line 20"/>
          <p:cNvSpPr/>
          <p:nvPr/>
        </p:nvSpPr>
        <p:spPr>
          <a:xfrm>
            <a:off x="456840" y="1039320"/>
            <a:ext cx="5940720" cy="1440"/>
          </a:xfrm>
          <a:prstGeom prst="line">
            <a:avLst/>
          </a:prstGeom>
          <a:ln w="12600">
            <a:solidFill>
              <a:srgbClr val="ffffff"/>
            </a:solidFill>
            <a:miter/>
          </a:ln>
        </p:spPr>
      </p:sp>
      <p:sp>
        <p:nvSpPr>
          <p:cNvPr id="218" name="Line 21"/>
          <p:cNvSpPr/>
          <p:nvPr/>
        </p:nvSpPr>
        <p:spPr>
          <a:xfrm>
            <a:off x="456840" y="1401480"/>
            <a:ext cx="5940720" cy="1080"/>
          </a:xfrm>
          <a:prstGeom prst="line">
            <a:avLst/>
          </a:prstGeom>
          <a:ln w="38160">
            <a:solidFill>
              <a:srgbClr val="ffffff"/>
            </a:solidFill>
            <a:miter/>
          </a:ln>
        </p:spPr>
      </p:sp>
      <p:sp>
        <p:nvSpPr>
          <p:cNvPr id="219" name="CustomShape 22"/>
          <p:cNvSpPr/>
          <p:nvPr/>
        </p:nvSpPr>
        <p:spPr>
          <a:xfrm>
            <a:off x="457200" y="179352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 Insert 20. Now Rear = 5 and Front = 1</a:t>
            </a:r>
            <a:endParaRPr/>
          </a:p>
        </p:txBody>
      </p:sp>
      <p:sp>
        <p:nvSpPr>
          <p:cNvPr id="220" name="CustomShape 23"/>
          <p:cNvSpPr/>
          <p:nvPr/>
        </p:nvSpPr>
        <p:spPr>
          <a:xfrm>
            <a:off x="6328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221" name="CustomShape 24"/>
          <p:cNvSpPr/>
          <p:nvPr/>
        </p:nvSpPr>
        <p:spPr>
          <a:xfrm>
            <a:off x="14803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222" name="CustomShape 25"/>
          <p:cNvSpPr/>
          <p:nvPr/>
        </p:nvSpPr>
        <p:spPr>
          <a:xfrm>
            <a:off x="22615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223" name="CustomShape 26"/>
          <p:cNvSpPr/>
          <p:nvPr/>
        </p:nvSpPr>
        <p:spPr>
          <a:xfrm>
            <a:off x="31186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224" name="CustomShape 27"/>
          <p:cNvSpPr/>
          <p:nvPr/>
        </p:nvSpPr>
        <p:spPr>
          <a:xfrm>
            <a:off x="406116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225" name="CustomShape 28"/>
          <p:cNvSpPr/>
          <p:nvPr/>
        </p:nvSpPr>
        <p:spPr>
          <a:xfrm>
            <a:off x="49183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226" name="CustomShape 29"/>
          <p:cNvSpPr/>
          <p:nvPr/>
        </p:nvSpPr>
        <p:spPr>
          <a:xfrm>
            <a:off x="57754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227" name="CustomShape 30"/>
          <p:cNvSpPr/>
          <p:nvPr/>
        </p:nvSpPr>
        <p:spPr>
          <a:xfrm>
            <a:off x="483840" y="302076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(2) Delete Front Element. Now Rear = 5 and Front = 2</a:t>
            </a:r>
            <a:endParaRPr/>
          </a:p>
        </p:txBody>
      </p:sp>
      <p:sp>
        <p:nvSpPr>
          <p:cNvPr id="228" name="CustomShape 31"/>
          <p:cNvSpPr/>
          <p:nvPr/>
        </p:nvSpPr>
        <p:spPr>
          <a:xfrm>
            <a:off x="442800" y="4136760"/>
            <a:ext cx="838080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(3) Delete Front Element. Now Rear = 5 and Front = 3</a:t>
            </a:r>
            <a:endParaRPr/>
          </a:p>
        </p:txBody>
      </p:sp>
      <p:sp>
        <p:nvSpPr>
          <p:cNvPr id="229" name="CustomShape 32"/>
          <p:cNvSpPr/>
          <p:nvPr/>
        </p:nvSpPr>
        <p:spPr>
          <a:xfrm>
            <a:off x="463320" y="520236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(4) Insert 60. Now Rear = 6 and Front = 3</a:t>
            </a:r>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30" name="CustomShape 1"/>
          <p:cNvSpPr/>
          <p:nvPr/>
        </p:nvSpPr>
        <p:spPr>
          <a:xfrm>
            <a:off x="457200" y="6356160"/>
            <a:ext cx="2132280" cy="363600"/>
          </a:xfrm>
          <a:prstGeom prst="rect">
            <a:avLst/>
          </a:prstGeom>
          <a:noFill/>
          <a:ln>
            <a:noFill/>
          </a:ln>
        </p:spPr>
        <p:txBody>
          <a:bodyPr lIns="81720" rIns="81720" tIns="42480" bIns="42480" anchor="ctr"/>
          <a:p>
            <a:pPr>
              <a:lnSpc>
                <a:spcPct val="100000"/>
              </a:lnSpc>
            </a:pPr>
            <a:r>
              <a:rPr lang="en-IN" sz="1100">
                <a:solidFill>
                  <a:srgbClr val="898989"/>
                </a:solidFill>
                <a:latin typeface="Calibri"/>
                <a:ea typeface="DejaVu Sans"/>
              </a:rPr>
              <a:t>09/10/08</a:t>
            </a:r>
            <a:endParaRPr/>
          </a:p>
        </p:txBody>
      </p:sp>
      <p:sp>
        <p:nvSpPr>
          <p:cNvPr id="231" name="CustomShape 2"/>
          <p:cNvSpPr/>
          <p:nvPr/>
        </p:nvSpPr>
        <p:spPr>
          <a:xfrm>
            <a:off x="3124080" y="6356160"/>
            <a:ext cx="2894400" cy="363600"/>
          </a:xfrm>
          <a:prstGeom prst="rect">
            <a:avLst/>
          </a:prstGeom>
          <a:noFill/>
          <a:ln>
            <a:noFill/>
          </a:ln>
        </p:spPr>
      </p:sp>
      <p:sp>
        <p:nvSpPr>
          <p:cNvPr id="232" name="CustomShape 3"/>
          <p:cNvSpPr/>
          <p:nvPr/>
        </p:nvSpPr>
        <p:spPr>
          <a:xfrm>
            <a:off x="6553080" y="6356160"/>
            <a:ext cx="2132640" cy="363600"/>
          </a:xfrm>
          <a:prstGeom prst="rect">
            <a:avLst/>
          </a:prstGeom>
          <a:noFill/>
          <a:ln>
            <a:noFill/>
          </a:ln>
        </p:spPr>
        <p:txBody>
          <a:bodyPr lIns="81720" rIns="81720" tIns="42480" bIns="42480" anchor="ctr"/>
          <a:p>
            <a:pPr algn="r">
              <a:lnSpc>
                <a:spcPct val="100000"/>
              </a:lnSpc>
            </a:pPr>
            <a:fld id="{C43A2424-FB31-4E3F-AB27-2349CD8E1AA4}" type="slidenum">
              <a:rPr lang="en-IN" sz="1100">
                <a:solidFill>
                  <a:srgbClr val="898989"/>
                </a:solidFill>
                <a:latin typeface="Calibri"/>
                <a:ea typeface="DejaVu Sans"/>
              </a:rPr>
              <a:t>&lt;number&gt;</a:t>
            </a:fld>
            <a:endParaRPr/>
          </a:p>
        </p:txBody>
      </p:sp>
      <p:sp>
        <p:nvSpPr>
          <p:cNvPr id="233" name="CustomShape 4"/>
          <p:cNvSpPr/>
          <p:nvPr/>
        </p:nvSpPr>
        <p:spPr>
          <a:xfrm>
            <a:off x="304560" y="263160"/>
            <a:ext cx="8151840" cy="1220760"/>
          </a:xfrm>
          <a:prstGeom prst="rect">
            <a:avLst/>
          </a:prstGeom>
          <a:noFill/>
          <a:ln>
            <a:noFill/>
          </a:ln>
        </p:spPr>
        <p:txBody>
          <a:bodyPr lIns="81720" rIns="81720" tIns="42480" bIns="42480"/>
          <a:p>
            <a:pPr>
              <a:lnSpc>
                <a:spcPct val="150000"/>
              </a:lnSpc>
            </a:pPr>
            <a:r>
              <a:rPr b="1" lang="en-IN">
                <a:solidFill>
                  <a:srgbClr val="000000"/>
                </a:solidFill>
                <a:latin typeface="Calibri"/>
                <a:ea typeface="DejaVu Sans"/>
              </a:rPr>
              <a:t>Example:  </a:t>
            </a:r>
            <a:r>
              <a:rPr lang="en-IN">
                <a:solidFill>
                  <a:srgbClr val="000000"/>
                </a:solidFill>
                <a:latin typeface="Calibri"/>
                <a:ea typeface="DejaVu Sans"/>
              </a:rPr>
              <a:t>Consider the following queue (linear queue).</a:t>
            </a:r>
            <a:endParaRPr/>
          </a:p>
          <a:p>
            <a:pPr>
              <a:lnSpc>
                <a:spcPct val="150000"/>
              </a:lnSpc>
            </a:pPr>
            <a:r>
              <a:rPr lang="en-IN">
                <a:solidFill>
                  <a:srgbClr val="000000"/>
                </a:solidFill>
                <a:latin typeface="Calibri"/>
                <a:ea typeface="DejaVu Sans"/>
              </a:rPr>
              <a:t>Rear = 4  and  Front = 1  and N = 7</a:t>
            </a:r>
            <a:endParaRPr/>
          </a:p>
          <a:p>
            <a:pPr>
              <a:lnSpc>
                <a:spcPct val="150000"/>
              </a:lnSpc>
            </a:pPr>
            <a:endParaRPr/>
          </a:p>
        </p:txBody>
      </p:sp>
      <p:sp>
        <p:nvSpPr>
          <p:cNvPr id="234" name="CustomShape 5"/>
          <p:cNvSpPr/>
          <p:nvPr/>
        </p:nvSpPr>
        <p:spPr>
          <a:xfrm>
            <a:off x="457200" y="1039680"/>
            <a:ext cx="71748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10</a:t>
            </a:r>
            <a:endParaRPr/>
          </a:p>
        </p:txBody>
      </p:sp>
      <p:sp>
        <p:nvSpPr>
          <p:cNvPr id="235" name="CustomShape 6"/>
          <p:cNvSpPr/>
          <p:nvPr/>
        </p:nvSpPr>
        <p:spPr>
          <a:xfrm>
            <a:off x="1175760" y="1039680"/>
            <a:ext cx="8676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50</a:t>
            </a:r>
            <a:endParaRPr/>
          </a:p>
        </p:txBody>
      </p:sp>
      <p:sp>
        <p:nvSpPr>
          <p:cNvPr id="236" name="CustomShape 7"/>
          <p:cNvSpPr/>
          <p:nvPr/>
        </p:nvSpPr>
        <p:spPr>
          <a:xfrm>
            <a:off x="2044800" y="103968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237" name="CustomShape 8"/>
          <p:cNvSpPr/>
          <p:nvPr/>
        </p:nvSpPr>
        <p:spPr>
          <a:xfrm>
            <a:off x="2916000" y="1039680"/>
            <a:ext cx="86832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238" name="CustomShape 9"/>
          <p:cNvSpPr/>
          <p:nvPr/>
        </p:nvSpPr>
        <p:spPr>
          <a:xfrm>
            <a:off x="3786120" y="1039680"/>
            <a:ext cx="869400" cy="360720"/>
          </a:xfrm>
          <a:prstGeom prst="rect">
            <a:avLst/>
          </a:prstGeom>
          <a:solidFill>
            <a:srgbClr val="4f81bd"/>
          </a:solidFill>
          <a:ln>
            <a:noFill/>
          </a:ln>
        </p:spPr>
      </p:sp>
      <p:sp>
        <p:nvSpPr>
          <p:cNvPr id="239" name="CustomShape 10"/>
          <p:cNvSpPr/>
          <p:nvPr/>
        </p:nvSpPr>
        <p:spPr>
          <a:xfrm>
            <a:off x="4657320" y="1039680"/>
            <a:ext cx="867600" cy="360720"/>
          </a:xfrm>
          <a:prstGeom prst="rect">
            <a:avLst/>
          </a:prstGeom>
          <a:solidFill>
            <a:srgbClr val="4f81bd"/>
          </a:solidFill>
          <a:ln>
            <a:noFill/>
          </a:ln>
        </p:spPr>
      </p:sp>
      <p:sp>
        <p:nvSpPr>
          <p:cNvPr id="240" name="CustomShape 11"/>
          <p:cNvSpPr/>
          <p:nvPr/>
        </p:nvSpPr>
        <p:spPr>
          <a:xfrm>
            <a:off x="5526720" y="1039680"/>
            <a:ext cx="869400" cy="360720"/>
          </a:xfrm>
          <a:prstGeom prst="rect">
            <a:avLst/>
          </a:prstGeom>
          <a:solidFill>
            <a:srgbClr val="4f81bd"/>
          </a:solidFill>
          <a:ln>
            <a:noFill/>
          </a:ln>
        </p:spPr>
      </p:sp>
      <p:sp>
        <p:nvSpPr>
          <p:cNvPr id="241" name="Line 12"/>
          <p:cNvSpPr/>
          <p:nvPr/>
        </p:nvSpPr>
        <p:spPr>
          <a:xfrm>
            <a:off x="1175760" y="1039320"/>
            <a:ext cx="1080" cy="362160"/>
          </a:xfrm>
          <a:prstGeom prst="line">
            <a:avLst/>
          </a:prstGeom>
          <a:ln w="12600">
            <a:solidFill>
              <a:srgbClr val="ffffff"/>
            </a:solidFill>
            <a:miter/>
          </a:ln>
        </p:spPr>
      </p:sp>
      <p:sp>
        <p:nvSpPr>
          <p:cNvPr id="242" name="Line 13"/>
          <p:cNvSpPr/>
          <p:nvPr/>
        </p:nvSpPr>
        <p:spPr>
          <a:xfrm>
            <a:off x="2044800" y="1039320"/>
            <a:ext cx="1440" cy="362160"/>
          </a:xfrm>
          <a:prstGeom prst="line">
            <a:avLst/>
          </a:prstGeom>
          <a:ln w="12600">
            <a:solidFill>
              <a:srgbClr val="ffffff"/>
            </a:solidFill>
            <a:miter/>
          </a:ln>
        </p:spPr>
      </p:sp>
      <p:sp>
        <p:nvSpPr>
          <p:cNvPr id="243" name="Line 14"/>
          <p:cNvSpPr/>
          <p:nvPr/>
        </p:nvSpPr>
        <p:spPr>
          <a:xfrm>
            <a:off x="2916000" y="1039320"/>
            <a:ext cx="1080" cy="362160"/>
          </a:xfrm>
          <a:prstGeom prst="line">
            <a:avLst/>
          </a:prstGeom>
          <a:ln w="12600">
            <a:solidFill>
              <a:srgbClr val="ffffff"/>
            </a:solidFill>
            <a:miter/>
          </a:ln>
        </p:spPr>
      </p:sp>
      <p:sp>
        <p:nvSpPr>
          <p:cNvPr id="244" name="Line 15"/>
          <p:cNvSpPr/>
          <p:nvPr/>
        </p:nvSpPr>
        <p:spPr>
          <a:xfrm>
            <a:off x="3785760" y="1039320"/>
            <a:ext cx="1080" cy="362160"/>
          </a:xfrm>
          <a:prstGeom prst="line">
            <a:avLst/>
          </a:prstGeom>
          <a:ln w="12600">
            <a:solidFill>
              <a:srgbClr val="ffffff"/>
            </a:solidFill>
            <a:miter/>
          </a:ln>
        </p:spPr>
      </p:sp>
      <p:sp>
        <p:nvSpPr>
          <p:cNvPr id="245" name="Line 16"/>
          <p:cNvSpPr/>
          <p:nvPr/>
        </p:nvSpPr>
        <p:spPr>
          <a:xfrm>
            <a:off x="4656960" y="1039320"/>
            <a:ext cx="1080" cy="362160"/>
          </a:xfrm>
          <a:prstGeom prst="line">
            <a:avLst/>
          </a:prstGeom>
          <a:ln w="12600">
            <a:solidFill>
              <a:srgbClr val="ffffff"/>
            </a:solidFill>
            <a:miter/>
          </a:ln>
        </p:spPr>
      </p:sp>
      <p:sp>
        <p:nvSpPr>
          <p:cNvPr id="246" name="Line 17"/>
          <p:cNvSpPr/>
          <p:nvPr/>
        </p:nvSpPr>
        <p:spPr>
          <a:xfrm>
            <a:off x="5526360" y="1039320"/>
            <a:ext cx="1080" cy="362160"/>
          </a:xfrm>
          <a:prstGeom prst="line">
            <a:avLst/>
          </a:prstGeom>
          <a:ln w="12600">
            <a:solidFill>
              <a:srgbClr val="ffffff"/>
            </a:solidFill>
            <a:miter/>
          </a:ln>
        </p:spPr>
      </p:sp>
      <p:sp>
        <p:nvSpPr>
          <p:cNvPr id="247" name="Line 18"/>
          <p:cNvSpPr/>
          <p:nvPr/>
        </p:nvSpPr>
        <p:spPr>
          <a:xfrm>
            <a:off x="456840" y="1039320"/>
            <a:ext cx="1080" cy="362160"/>
          </a:xfrm>
          <a:prstGeom prst="line">
            <a:avLst/>
          </a:prstGeom>
          <a:ln w="12600">
            <a:solidFill>
              <a:srgbClr val="ffffff"/>
            </a:solidFill>
            <a:miter/>
          </a:ln>
        </p:spPr>
      </p:sp>
      <p:sp>
        <p:nvSpPr>
          <p:cNvPr id="248" name="Line 19"/>
          <p:cNvSpPr/>
          <p:nvPr/>
        </p:nvSpPr>
        <p:spPr>
          <a:xfrm>
            <a:off x="6397560" y="1039320"/>
            <a:ext cx="1080" cy="362160"/>
          </a:xfrm>
          <a:prstGeom prst="line">
            <a:avLst/>
          </a:prstGeom>
          <a:ln w="12600">
            <a:solidFill>
              <a:srgbClr val="ffffff"/>
            </a:solidFill>
            <a:miter/>
          </a:ln>
        </p:spPr>
      </p:sp>
      <p:sp>
        <p:nvSpPr>
          <p:cNvPr id="249" name="Line 20"/>
          <p:cNvSpPr/>
          <p:nvPr/>
        </p:nvSpPr>
        <p:spPr>
          <a:xfrm>
            <a:off x="456840" y="1039320"/>
            <a:ext cx="5940720" cy="1440"/>
          </a:xfrm>
          <a:prstGeom prst="line">
            <a:avLst/>
          </a:prstGeom>
          <a:ln w="12600">
            <a:solidFill>
              <a:srgbClr val="ffffff"/>
            </a:solidFill>
            <a:miter/>
          </a:ln>
        </p:spPr>
      </p:sp>
      <p:sp>
        <p:nvSpPr>
          <p:cNvPr id="250" name="Line 21"/>
          <p:cNvSpPr/>
          <p:nvPr/>
        </p:nvSpPr>
        <p:spPr>
          <a:xfrm>
            <a:off x="456840" y="1401480"/>
            <a:ext cx="5940720" cy="1080"/>
          </a:xfrm>
          <a:prstGeom prst="line">
            <a:avLst/>
          </a:prstGeom>
          <a:ln w="38160">
            <a:solidFill>
              <a:srgbClr val="ffffff"/>
            </a:solidFill>
            <a:miter/>
          </a:ln>
        </p:spPr>
      </p:sp>
      <p:sp>
        <p:nvSpPr>
          <p:cNvPr id="251" name="CustomShape 22"/>
          <p:cNvSpPr/>
          <p:nvPr/>
        </p:nvSpPr>
        <p:spPr>
          <a:xfrm>
            <a:off x="457200" y="179352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 Insert 20. Now Rear = 5 and Front = 1</a:t>
            </a:r>
            <a:endParaRPr/>
          </a:p>
        </p:txBody>
      </p:sp>
      <p:sp>
        <p:nvSpPr>
          <p:cNvPr id="252" name="CustomShape 23"/>
          <p:cNvSpPr/>
          <p:nvPr/>
        </p:nvSpPr>
        <p:spPr>
          <a:xfrm>
            <a:off x="6328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253" name="CustomShape 24"/>
          <p:cNvSpPr/>
          <p:nvPr/>
        </p:nvSpPr>
        <p:spPr>
          <a:xfrm>
            <a:off x="14803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254" name="CustomShape 25"/>
          <p:cNvSpPr/>
          <p:nvPr/>
        </p:nvSpPr>
        <p:spPr>
          <a:xfrm>
            <a:off x="22615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255" name="CustomShape 26"/>
          <p:cNvSpPr/>
          <p:nvPr/>
        </p:nvSpPr>
        <p:spPr>
          <a:xfrm>
            <a:off x="31186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256" name="CustomShape 27"/>
          <p:cNvSpPr/>
          <p:nvPr/>
        </p:nvSpPr>
        <p:spPr>
          <a:xfrm>
            <a:off x="406116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257" name="CustomShape 28"/>
          <p:cNvSpPr/>
          <p:nvPr/>
        </p:nvSpPr>
        <p:spPr>
          <a:xfrm>
            <a:off x="491832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258" name="CustomShape 29"/>
          <p:cNvSpPr/>
          <p:nvPr/>
        </p:nvSpPr>
        <p:spPr>
          <a:xfrm>
            <a:off x="5775480" y="13492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259" name="CustomShape 30"/>
          <p:cNvSpPr/>
          <p:nvPr/>
        </p:nvSpPr>
        <p:spPr>
          <a:xfrm>
            <a:off x="471600" y="2306520"/>
            <a:ext cx="71676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10</a:t>
            </a:r>
            <a:endParaRPr/>
          </a:p>
        </p:txBody>
      </p:sp>
      <p:sp>
        <p:nvSpPr>
          <p:cNvPr id="260" name="CustomShape 31"/>
          <p:cNvSpPr/>
          <p:nvPr/>
        </p:nvSpPr>
        <p:spPr>
          <a:xfrm>
            <a:off x="1189800" y="2306520"/>
            <a:ext cx="86796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50</a:t>
            </a:r>
            <a:endParaRPr/>
          </a:p>
        </p:txBody>
      </p:sp>
      <p:sp>
        <p:nvSpPr>
          <p:cNvPr id="261" name="CustomShape 32"/>
          <p:cNvSpPr/>
          <p:nvPr/>
        </p:nvSpPr>
        <p:spPr>
          <a:xfrm>
            <a:off x="2059200" y="230652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262" name="CustomShape 33"/>
          <p:cNvSpPr/>
          <p:nvPr/>
        </p:nvSpPr>
        <p:spPr>
          <a:xfrm>
            <a:off x="2930400" y="2306520"/>
            <a:ext cx="86796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263" name="CustomShape 34"/>
          <p:cNvSpPr/>
          <p:nvPr/>
        </p:nvSpPr>
        <p:spPr>
          <a:xfrm>
            <a:off x="3799800" y="2306520"/>
            <a:ext cx="86904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20</a:t>
            </a:r>
            <a:endParaRPr/>
          </a:p>
        </p:txBody>
      </p:sp>
      <p:sp>
        <p:nvSpPr>
          <p:cNvPr id="264" name="CustomShape 35"/>
          <p:cNvSpPr/>
          <p:nvPr/>
        </p:nvSpPr>
        <p:spPr>
          <a:xfrm>
            <a:off x="4671000" y="2306520"/>
            <a:ext cx="867960" cy="360720"/>
          </a:xfrm>
          <a:prstGeom prst="rect">
            <a:avLst/>
          </a:prstGeom>
          <a:solidFill>
            <a:srgbClr val="4f81bd"/>
          </a:solidFill>
          <a:ln>
            <a:noFill/>
          </a:ln>
        </p:spPr>
      </p:sp>
      <p:sp>
        <p:nvSpPr>
          <p:cNvPr id="265" name="CustomShape 36"/>
          <p:cNvSpPr/>
          <p:nvPr/>
        </p:nvSpPr>
        <p:spPr>
          <a:xfrm>
            <a:off x="5540760" y="2306520"/>
            <a:ext cx="869400" cy="360720"/>
          </a:xfrm>
          <a:prstGeom prst="rect">
            <a:avLst/>
          </a:prstGeom>
          <a:solidFill>
            <a:srgbClr val="4f81bd"/>
          </a:solidFill>
          <a:ln>
            <a:noFill/>
          </a:ln>
        </p:spPr>
      </p:sp>
      <p:sp>
        <p:nvSpPr>
          <p:cNvPr id="266" name="Line 37"/>
          <p:cNvSpPr/>
          <p:nvPr/>
        </p:nvSpPr>
        <p:spPr>
          <a:xfrm>
            <a:off x="1189440" y="2306160"/>
            <a:ext cx="1440" cy="362160"/>
          </a:xfrm>
          <a:prstGeom prst="line">
            <a:avLst/>
          </a:prstGeom>
          <a:ln w="12600">
            <a:solidFill>
              <a:srgbClr val="ffffff"/>
            </a:solidFill>
            <a:miter/>
          </a:ln>
        </p:spPr>
      </p:sp>
      <p:sp>
        <p:nvSpPr>
          <p:cNvPr id="267" name="Line 38"/>
          <p:cNvSpPr/>
          <p:nvPr/>
        </p:nvSpPr>
        <p:spPr>
          <a:xfrm>
            <a:off x="2059200" y="2306160"/>
            <a:ext cx="1080" cy="362160"/>
          </a:xfrm>
          <a:prstGeom prst="line">
            <a:avLst/>
          </a:prstGeom>
          <a:ln w="12600">
            <a:solidFill>
              <a:srgbClr val="ffffff"/>
            </a:solidFill>
            <a:miter/>
          </a:ln>
        </p:spPr>
      </p:sp>
      <p:sp>
        <p:nvSpPr>
          <p:cNvPr id="268" name="Line 39"/>
          <p:cNvSpPr/>
          <p:nvPr/>
        </p:nvSpPr>
        <p:spPr>
          <a:xfrm>
            <a:off x="2930400" y="2306160"/>
            <a:ext cx="1080" cy="362160"/>
          </a:xfrm>
          <a:prstGeom prst="line">
            <a:avLst/>
          </a:prstGeom>
          <a:ln w="12600">
            <a:solidFill>
              <a:srgbClr val="ffffff"/>
            </a:solidFill>
            <a:miter/>
          </a:ln>
        </p:spPr>
      </p:sp>
      <p:sp>
        <p:nvSpPr>
          <p:cNvPr id="269" name="Line 40"/>
          <p:cNvSpPr/>
          <p:nvPr/>
        </p:nvSpPr>
        <p:spPr>
          <a:xfrm>
            <a:off x="3799440" y="2306160"/>
            <a:ext cx="1440" cy="362160"/>
          </a:xfrm>
          <a:prstGeom prst="line">
            <a:avLst/>
          </a:prstGeom>
          <a:ln w="12600">
            <a:solidFill>
              <a:srgbClr val="ffffff"/>
            </a:solidFill>
            <a:miter/>
          </a:ln>
        </p:spPr>
      </p:sp>
      <p:sp>
        <p:nvSpPr>
          <p:cNvPr id="270" name="Line 41"/>
          <p:cNvSpPr/>
          <p:nvPr/>
        </p:nvSpPr>
        <p:spPr>
          <a:xfrm>
            <a:off x="4670640" y="2306160"/>
            <a:ext cx="1440" cy="362160"/>
          </a:xfrm>
          <a:prstGeom prst="line">
            <a:avLst/>
          </a:prstGeom>
          <a:ln w="12600">
            <a:solidFill>
              <a:srgbClr val="ffffff"/>
            </a:solidFill>
            <a:miter/>
          </a:ln>
        </p:spPr>
      </p:sp>
      <p:sp>
        <p:nvSpPr>
          <p:cNvPr id="271" name="Line 42"/>
          <p:cNvSpPr/>
          <p:nvPr/>
        </p:nvSpPr>
        <p:spPr>
          <a:xfrm>
            <a:off x="5540400" y="2306160"/>
            <a:ext cx="1080" cy="362160"/>
          </a:xfrm>
          <a:prstGeom prst="line">
            <a:avLst/>
          </a:prstGeom>
          <a:ln w="12600">
            <a:solidFill>
              <a:srgbClr val="ffffff"/>
            </a:solidFill>
            <a:miter/>
          </a:ln>
        </p:spPr>
      </p:sp>
      <p:sp>
        <p:nvSpPr>
          <p:cNvPr id="272" name="Line 43"/>
          <p:cNvSpPr/>
          <p:nvPr/>
        </p:nvSpPr>
        <p:spPr>
          <a:xfrm>
            <a:off x="471240" y="2306160"/>
            <a:ext cx="1080" cy="362160"/>
          </a:xfrm>
          <a:prstGeom prst="line">
            <a:avLst/>
          </a:prstGeom>
          <a:ln w="12600">
            <a:solidFill>
              <a:srgbClr val="ffffff"/>
            </a:solidFill>
            <a:miter/>
          </a:ln>
        </p:spPr>
      </p:sp>
      <p:sp>
        <p:nvSpPr>
          <p:cNvPr id="273" name="Line 44"/>
          <p:cNvSpPr/>
          <p:nvPr/>
        </p:nvSpPr>
        <p:spPr>
          <a:xfrm>
            <a:off x="6411600" y="2306160"/>
            <a:ext cx="1080" cy="362160"/>
          </a:xfrm>
          <a:prstGeom prst="line">
            <a:avLst/>
          </a:prstGeom>
          <a:ln w="12600">
            <a:solidFill>
              <a:srgbClr val="ffffff"/>
            </a:solidFill>
            <a:miter/>
          </a:ln>
        </p:spPr>
      </p:sp>
      <p:sp>
        <p:nvSpPr>
          <p:cNvPr id="274" name="Line 45"/>
          <p:cNvSpPr/>
          <p:nvPr/>
        </p:nvSpPr>
        <p:spPr>
          <a:xfrm>
            <a:off x="471240" y="2306160"/>
            <a:ext cx="5940360" cy="1440"/>
          </a:xfrm>
          <a:prstGeom prst="line">
            <a:avLst/>
          </a:prstGeom>
          <a:ln w="12600">
            <a:solidFill>
              <a:srgbClr val="ffffff"/>
            </a:solidFill>
            <a:miter/>
          </a:ln>
        </p:spPr>
      </p:sp>
      <p:sp>
        <p:nvSpPr>
          <p:cNvPr id="275" name="Line 46"/>
          <p:cNvSpPr/>
          <p:nvPr/>
        </p:nvSpPr>
        <p:spPr>
          <a:xfrm>
            <a:off x="471240" y="2668320"/>
            <a:ext cx="5940360" cy="1080"/>
          </a:xfrm>
          <a:prstGeom prst="line">
            <a:avLst/>
          </a:prstGeom>
          <a:ln w="38160">
            <a:solidFill>
              <a:srgbClr val="ffffff"/>
            </a:solidFill>
            <a:miter/>
          </a:ln>
        </p:spPr>
      </p:sp>
      <p:sp>
        <p:nvSpPr>
          <p:cNvPr id="276" name="CustomShape 47"/>
          <p:cNvSpPr/>
          <p:nvPr/>
        </p:nvSpPr>
        <p:spPr>
          <a:xfrm>
            <a:off x="64728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277" name="CustomShape 48"/>
          <p:cNvSpPr/>
          <p:nvPr/>
        </p:nvSpPr>
        <p:spPr>
          <a:xfrm>
            <a:off x="149472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278" name="CustomShape 49"/>
          <p:cNvSpPr/>
          <p:nvPr/>
        </p:nvSpPr>
        <p:spPr>
          <a:xfrm>
            <a:off x="227556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279" name="CustomShape 50"/>
          <p:cNvSpPr/>
          <p:nvPr/>
        </p:nvSpPr>
        <p:spPr>
          <a:xfrm>
            <a:off x="313308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280" name="CustomShape 51"/>
          <p:cNvSpPr/>
          <p:nvPr/>
        </p:nvSpPr>
        <p:spPr>
          <a:xfrm>
            <a:off x="407520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281" name="CustomShape 52"/>
          <p:cNvSpPr/>
          <p:nvPr/>
        </p:nvSpPr>
        <p:spPr>
          <a:xfrm>
            <a:off x="493236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282" name="CustomShape 53"/>
          <p:cNvSpPr/>
          <p:nvPr/>
        </p:nvSpPr>
        <p:spPr>
          <a:xfrm>
            <a:off x="5789880" y="261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283" name="CustomShape 54"/>
          <p:cNvSpPr/>
          <p:nvPr/>
        </p:nvSpPr>
        <p:spPr>
          <a:xfrm>
            <a:off x="483840" y="302076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(2) Delete Front Element. Now Rear = 5 and Front = 2</a:t>
            </a:r>
            <a:endParaRPr/>
          </a:p>
        </p:txBody>
      </p:sp>
      <p:sp>
        <p:nvSpPr>
          <p:cNvPr id="284" name="CustomShape 55"/>
          <p:cNvSpPr/>
          <p:nvPr/>
        </p:nvSpPr>
        <p:spPr>
          <a:xfrm>
            <a:off x="484200" y="3477960"/>
            <a:ext cx="717480" cy="360720"/>
          </a:xfrm>
          <a:prstGeom prst="rect">
            <a:avLst/>
          </a:prstGeom>
          <a:solidFill>
            <a:srgbClr val="4f81bd"/>
          </a:solidFill>
          <a:ln>
            <a:noFill/>
          </a:ln>
        </p:spPr>
      </p:sp>
      <p:sp>
        <p:nvSpPr>
          <p:cNvPr id="285" name="CustomShape 56"/>
          <p:cNvSpPr/>
          <p:nvPr/>
        </p:nvSpPr>
        <p:spPr>
          <a:xfrm>
            <a:off x="1203120" y="3477960"/>
            <a:ext cx="8676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50</a:t>
            </a:r>
            <a:endParaRPr/>
          </a:p>
        </p:txBody>
      </p:sp>
      <p:sp>
        <p:nvSpPr>
          <p:cNvPr id="286" name="CustomShape 57"/>
          <p:cNvSpPr/>
          <p:nvPr/>
        </p:nvSpPr>
        <p:spPr>
          <a:xfrm>
            <a:off x="2071800" y="347796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287" name="CustomShape 58"/>
          <p:cNvSpPr/>
          <p:nvPr/>
        </p:nvSpPr>
        <p:spPr>
          <a:xfrm>
            <a:off x="2943360" y="3477960"/>
            <a:ext cx="86832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288" name="CustomShape 59"/>
          <p:cNvSpPr/>
          <p:nvPr/>
        </p:nvSpPr>
        <p:spPr>
          <a:xfrm>
            <a:off x="3813120" y="347796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20</a:t>
            </a:r>
            <a:endParaRPr/>
          </a:p>
        </p:txBody>
      </p:sp>
      <p:sp>
        <p:nvSpPr>
          <p:cNvPr id="289" name="CustomShape 60"/>
          <p:cNvSpPr/>
          <p:nvPr/>
        </p:nvSpPr>
        <p:spPr>
          <a:xfrm>
            <a:off x="4684320" y="3477960"/>
            <a:ext cx="867600" cy="360720"/>
          </a:xfrm>
          <a:prstGeom prst="rect">
            <a:avLst/>
          </a:prstGeom>
          <a:solidFill>
            <a:srgbClr val="4f81bd"/>
          </a:solidFill>
          <a:ln>
            <a:noFill/>
          </a:ln>
        </p:spPr>
      </p:sp>
      <p:sp>
        <p:nvSpPr>
          <p:cNvPr id="290" name="CustomShape 61"/>
          <p:cNvSpPr/>
          <p:nvPr/>
        </p:nvSpPr>
        <p:spPr>
          <a:xfrm>
            <a:off x="5553720" y="3477960"/>
            <a:ext cx="869400" cy="360720"/>
          </a:xfrm>
          <a:prstGeom prst="rect">
            <a:avLst/>
          </a:prstGeom>
          <a:solidFill>
            <a:srgbClr val="4f81bd"/>
          </a:solidFill>
          <a:ln>
            <a:noFill/>
          </a:ln>
        </p:spPr>
      </p:sp>
      <p:sp>
        <p:nvSpPr>
          <p:cNvPr id="291" name="Line 62"/>
          <p:cNvSpPr/>
          <p:nvPr/>
        </p:nvSpPr>
        <p:spPr>
          <a:xfrm>
            <a:off x="1202760" y="3477960"/>
            <a:ext cx="1080" cy="362160"/>
          </a:xfrm>
          <a:prstGeom prst="line">
            <a:avLst/>
          </a:prstGeom>
          <a:ln w="12600">
            <a:solidFill>
              <a:srgbClr val="ffffff"/>
            </a:solidFill>
            <a:miter/>
          </a:ln>
        </p:spPr>
      </p:sp>
      <p:sp>
        <p:nvSpPr>
          <p:cNvPr id="292" name="Line 63"/>
          <p:cNvSpPr/>
          <p:nvPr/>
        </p:nvSpPr>
        <p:spPr>
          <a:xfrm>
            <a:off x="2071800" y="3477960"/>
            <a:ext cx="1800" cy="362160"/>
          </a:xfrm>
          <a:prstGeom prst="line">
            <a:avLst/>
          </a:prstGeom>
          <a:ln w="12600">
            <a:solidFill>
              <a:srgbClr val="ffffff"/>
            </a:solidFill>
            <a:miter/>
          </a:ln>
        </p:spPr>
      </p:sp>
      <p:sp>
        <p:nvSpPr>
          <p:cNvPr id="293" name="Line 64"/>
          <p:cNvSpPr/>
          <p:nvPr/>
        </p:nvSpPr>
        <p:spPr>
          <a:xfrm>
            <a:off x="2943000" y="3477960"/>
            <a:ext cx="1440" cy="362160"/>
          </a:xfrm>
          <a:prstGeom prst="line">
            <a:avLst/>
          </a:prstGeom>
          <a:ln w="12600">
            <a:solidFill>
              <a:srgbClr val="ffffff"/>
            </a:solidFill>
            <a:miter/>
          </a:ln>
        </p:spPr>
      </p:sp>
      <p:sp>
        <p:nvSpPr>
          <p:cNvPr id="294" name="Line 65"/>
          <p:cNvSpPr/>
          <p:nvPr/>
        </p:nvSpPr>
        <p:spPr>
          <a:xfrm>
            <a:off x="3813120" y="3477960"/>
            <a:ext cx="720" cy="362160"/>
          </a:xfrm>
          <a:prstGeom prst="line">
            <a:avLst/>
          </a:prstGeom>
          <a:ln w="12600">
            <a:solidFill>
              <a:srgbClr val="ffffff"/>
            </a:solidFill>
            <a:miter/>
          </a:ln>
        </p:spPr>
      </p:sp>
      <p:sp>
        <p:nvSpPr>
          <p:cNvPr id="295" name="Line 66"/>
          <p:cNvSpPr/>
          <p:nvPr/>
        </p:nvSpPr>
        <p:spPr>
          <a:xfrm>
            <a:off x="4684320" y="3477960"/>
            <a:ext cx="720" cy="362160"/>
          </a:xfrm>
          <a:prstGeom prst="line">
            <a:avLst/>
          </a:prstGeom>
          <a:ln w="12600">
            <a:solidFill>
              <a:srgbClr val="ffffff"/>
            </a:solidFill>
            <a:miter/>
          </a:ln>
        </p:spPr>
      </p:sp>
      <p:sp>
        <p:nvSpPr>
          <p:cNvPr id="296" name="Line 67"/>
          <p:cNvSpPr/>
          <p:nvPr/>
        </p:nvSpPr>
        <p:spPr>
          <a:xfrm>
            <a:off x="5553360" y="3477960"/>
            <a:ext cx="1080" cy="362160"/>
          </a:xfrm>
          <a:prstGeom prst="line">
            <a:avLst/>
          </a:prstGeom>
          <a:ln w="12600">
            <a:solidFill>
              <a:srgbClr val="ffffff"/>
            </a:solidFill>
            <a:miter/>
          </a:ln>
        </p:spPr>
      </p:sp>
      <p:sp>
        <p:nvSpPr>
          <p:cNvPr id="297" name="Line 68"/>
          <p:cNvSpPr/>
          <p:nvPr/>
        </p:nvSpPr>
        <p:spPr>
          <a:xfrm>
            <a:off x="484200" y="3477960"/>
            <a:ext cx="720" cy="362160"/>
          </a:xfrm>
          <a:prstGeom prst="line">
            <a:avLst/>
          </a:prstGeom>
          <a:ln w="12600">
            <a:solidFill>
              <a:srgbClr val="ffffff"/>
            </a:solidFill>
            <a:miter/>
          </a:ln>
        </p:spPr>
      </p:sp>
      <p:sp>
        <p:nvSpPr>
          <p:cNvPr id="298" name="Line 69"/>
          <p:cNvSpPr/>
          <p:nvPr/>
        </p:nvSpPr>
        <p:spPr>
          <a:xfrm>
            <a:off x="6424560" y="3477960"/>
            <a:ext cx="1080" cy="362160"/>
          </a:xfrm>
          <a:prstGeom prst="line">
            <a:avLst/>
          </a:prstGeom>
          <a:ln w="12600">
            <a:solidFill>
              <a:srgbClr val="ffffff"/>
            </a:solidFill>
            <a:miter/>
          </a:ln>
        </p:spPr>
      </p:sp>
      <p:sp>
        <p:nvSpPr>
          <p:cNvPr id="299" name="Line 70"/>
          <p:cNvSpPr/>
          <p:nvPr/>
        </p:nvSpPr>
        <p:spPr>
          <a:xfrm>
            <a:off x="484200" y="3477960"/>
            <a:ext cx="5940360" cy="1080"/>
          </a:xfrm>
          <a:prstGeom prst="line">
            <a:avLst/>
          </a:prstGeom>
          <a:ln w="12600">
            <a:solidFill>
              <a:srgbClr val="ffffff"/>
            </a:solidFill>
            <a:miter/>
          </a:ln>
        </p:spPr>
      </p:sp>
      <p:sp>
        <p:nvSpPr>
          <p:cNvPr id="300" name="Line 71"/>
          <p:cNvSpPr/>
          <p:nvPr/>
        </p:nvSpPr>
        <p:spPr>
          <a:xfrm>
            <a:off x="484200" y="3840120"/>
            <a:ext cx="5940360" cy="1080"/>
          </a:xfrm>
          <a:prstGeom prst="line">
            <a:avLst/>
          </a:prstGeom>
          <a:ln w="38160">
            <a:solidFill>
              <a:srgbClr val="ffffff"/>
            </a:solidFill>
            <a:miter/>
          </a:ln>
        </p:spPr>
      </p:sp>
      <p:sp>
        <p:nvSpPr>
          <p:cNvPr id="301" name="CustomShape 72"/>
          <p:cNvSpPr/>
          <p:nvPr/>
        </p:nvSpPr>
        <p:spPr>
          <a:xfrm>
            <a:off x="66204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302" name="CustomShape 73"/>
          <p:cNvSpPr/>
          <p:nvPr/>
        </p:nvSpPr>
        <p:spPr>
          <a:xfrm>
            <a:off x="150948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303" name="CustomShape 74"/>
          <p:cNvSpPr/>
          <p:nvPr/>
        </p:nvSpPr>
        <p:spPr>
          <a:xfrm>
            <a:off x="228996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304" name="CustomShape 75"/>
          <p:cNvSpPr/>
          <p:nvPr/>
        </p:nvSpPr>
        <p:spPr>
          <a:xfrm>
            <a:off x="314676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305" name="CustomShape 76"/>
          <p:cNvSpPr/>
          <p:nvPr/>
        </p:nvSpPr>
        <p:spPr>
          <a:xfrm>
            <a:off x="408960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306" name="CustomShape 77"/>
          <p:cNvSpPr/>
          <p:nvPr/>
        </p:nvSpPr>
        <p:spPr>
          <a:xfrm>
            <a:off x="494676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307" name="CustomShape 78"/>
          <p:cNvSpPr/>
          <p:nvPr/>
        </p:nvSpPr>
        <p:spPr>
          <a:xfrm>
            <a:off x="5803560" y="378756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308" name="CustomShape 79"/>
          <p:cNvSpPr/>
          <p:nvPr/>
        </p:nvSpPr>
        <p:spPr>
          <a:xfrm>
            <a:off x="442800" y="4136760"/>
            <a:ext cx="838080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(3) Delete Front Element. Now Rear = 5 and Front = 3</a:t>
            </a:r>
            <a:endParaRPr/>
          </a:p>
        </p:txBody>
      </p:sp>
      <p:sp>
        <p:nvSpPr>
          <p:cNvPr id="309" name="CustomShape 80"/>
          <p:cNvSpPr/>
          <p:nvPr/>
        </p:nvSpPr>
        <p:spPr>
          <a:xfrm>
            <a:off x="442800" y="4593960"/>
            <a:ext cx="717120" cy="360720"/>
          </a:xfrm>
          <a:prstGeom prst="rect">
            <a:avLst/>
          </a:prstGeom>
          <a:solidFill>
            <a:srgbClr val="4f81bd"/>
          </a:solidFill>
          <a:ln>
            <a:noFill/>
          </a:ln>
        </p:spPr>
      </p:sp>
      <p:sp>
        <p:nvSpPr>
          <p:cNvPr id="310" name="CustomShape 81"/>
          <p:cNvSpPr/>
          <p:nvPr/>
        </p:nvSpPr>
        <p:spPr>
          <a:xfrm>
            <a:off x="1161360" y="4593960"/>
            <a:ext cx="867600" cy="360720"/>
          </a:xfrm>
          <a:prstGeom prst="rect">
            <a:avLst/>
          </a:prstGeom>
          <a:solidFill>
            <a:srgbClr val="4f81bd"/>
          </a:solidFill>
          <a:ln>
            <a:noFill/>
          </a:ln>
        </p:spPr>
      </p:sp>
      <p:sp>
        <p:nvSpPr>
          <p:cNvPr id="311" name="CustomShape 82"/>
          <p:cNvSpPr/>
          <p:nvPr/>
        </p:nvSpPr>
        <p:spPr>
          <a:xfrm>
            <a:off x="2030400" y="459396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312" name="CustomShape 83"/>
          <p:cNvSpPr/>
          <p:nvPr/>
        </p:nvSpPr>
        <p:spPr>
          <a:xfrm>
            <a:off x="2901600" y="4593960"/>
            <a:ext cx="86832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313" name="CustomShape 84"/>
          <p:cNvSpPr/>
          <p:nvPr/>
        </p:nvSpPr>
        <p:spPr>
          <a:xfrm>
            <a:off x="3771360" y="4593960"/>
            <a:ext cx="869400" cy="36072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20</a:t>
            </a:r>
            <a:endParaRPr/>
          </a:p>
        </p:txBody>
      </p:sp>
      <p:sp>
        <p:nvSpPr>
          <p:cNvPr id="314" name="CustomShape 85"/>
          <p:cNvSpPr/>
          <p:nvPr/>
        </p:nvSpPr>
        <p:spPr>
          <a:xfrm>
            <a:off x="4642560" y="4593960"/>
            <a:ext cx="867600" cy="360720"/>
          </a:xfrm>
          <a:prstGeom prst="rect">
            <a:avLst/>
          </a:prstGeom>
          <a:solidFill>
            <a:srgbClr val="4f81bd"/>
          </a:solidFill>
          <a:ln>
            <a:noFill/>
          </a:ln>
        </p:spPr>
      </p:sp>
      <p:sp>
        <p:nvSpPr>
          <p:cNvPr id="315" name="CustomShape 86"/>
          <p:cNvSpPr/>
          <p:nvPr/>
        </p:nvSpPr>
        <p:spPr>
          <a:xfrm>
            <a:off x="5511960" y="4593960"/>
            <a:ext cx="869400" cy="360720"/>
          </a:xfrm>
          <a:prstGeom prst="rect">
            <a:avLst/>
          </a:prstGeom>
          <a:solidFill>
            <a:srgbClr val="4f81bd"/>
          </a:solidFill>
          <a:ln>
            <a:noFill/>
          </a:ln>
        </p:spPr>
      </p:sp>
      <p:sp>
        <p:nvSpPr>
          <p:cNvPr id="316" name="Line 87"/>
          <p:cNvSpPr/>
          <p:nvPr/>
        </p:nvSpPr>
        <p:spPr>
          <a:xfrm>
            <a:off x="1161000" y="4593960"/>
            <a:ext cx="1080" cy="362160"/>
          </a:xfrm>
          <a:prstGeom prst="line">
            <a:avLst/>
          </a:prstGeom>
          <a:ln w="12600">
            <a:solidFill>
              <a:srgbClr val="ffffff"/>
            </a:solidFill>
            <a:miter/>
          </a:ln>
        </p:spPr>
      </p:sp>
      <p:sp>
        <p:nvSpPr>
          <p:cNvPr id="317" name="Line 88"/>
          <p:cNvSpPr/>
          <p:nvPr/>
        </p:nvSpPr>
        <p:spPr>
          <a:xfrm>
            <a:off x="2030400" y="4593960"/>
            <a:ext cx="1440" cy="362160"/>
          </a:xfrm>
          <a:prstGeom prst="line">
            <a:avLst/>
          </a:prstGeom>
          <a:ln w="12600">
            <a:solidFill>
              <a:srgbClr val="ffffff"/>
            </a:solidFill>
            <a:miter/>
          </a:ln>
        </p:spPr>
      </p:sp>
      <p:sp>
        <p:nvSpPr>
          <p:cNvPr id="318" name="Line 89"/>
          <p:cNvSpPr/>
          <p:nvPr/>
        </p:nvSpPr>
        <p:spPr>
          <a:xfrm>
            <a:off x="2901600" y="4593960"/>
            <a:ext cx="1440" cy="362160"/>
          </a:xfrm>
          <a:prstGeom prst="line">
            <a:avLst/>
          </a:prstGeom>
          <a:ln w="12600">
            <a:solidFill>
              <a:srgbClr val="ffffff"/>
            </a:solidFill>
            <a:miter/>
          </a:ln>
        </p:spPr>
      </p:sp>
      <p:sp>
        <p:nvSpPr>
          <p:cNvPr id="319" name="Line 90"/>
          <p:cNvSpPr/>
          <p:nvPr/>
        </p:nvSpPr>
        <p:spPr>
          <a:xfrm>
            <a:off x="3771000" y="4593960"/>
            <a:ext cx="1080" cy="362160"/>
          </a:xfrm>
          <a:prstGeom prst="line">
            <a:avLst/>
          </a:prstGeom>
          <a:ln w="12600">
            <a:solidFill>
              <a:srgbClr val="ffffff"/>
            </a:solidFill>
            <a:miter/>
          </a:ln>
        </p:spPr>
      </p:sp>
      <p:sp>
        <p:nvSpPr>
          <p:cNvPr id="320" name="Line 91"/>
          <p:cNvSpPr/>
          <p:nvPr/>
        </p:nvSpPr>
        <p:spPr>
          <a:xfrm>
            <a:off x="4642560" y="4593960"/>
            <a:ext cx="720" cy="362160"/>
          </a:xfrm>
          <a:prstGeom prst="line">
            <a:avLst/>
          </a:prstGeom>
          <a:ln w="12600">
            <a:solidFill>
              <a:srgbClr val="ffffff"/>
            </a:solidFill>
            <a:miter/>
          </a:ln>
        </p:spPr>
      </p:sp>
      <p:sp>
        <p:nvSpPr>
          <p:cNvPr id="321" name="Line 92"/>
          <p:cNvSpPr/>
          <p:nvPr/>
        </p:nvSpPr>
        <p:spPr>
          <a:xfrm>
            <a:off x="5511600" y="4593960"/>
            <a:ext cx="1440" cy="362160"/>
          </a:xfrm>
          <a:prstGeom prst="line">
            <a:avLst/>
          </a:prstGeom>
          <a:ln w="12600">
            <a:solidFill>
              <a:srgbClr val="ffffff"/>
            </a:solidFill>
            <a:miter/>
          </a:ln>
        </p:spPr>
      </p:sp>
      <p:sp>
        <p:nvSpPr>
          <p:cNvPr id="322" name="Line 93"/>
          <p:cNvSpPr/>
          <p:nvPr/>
        </p:nvSpPr>
        <p:spPr>
          <a:xfrm>
            <a:off x="442800" y="4593960"/>
            <a:ext cx="1080" cy="362160"/>
          </a:xfrm>
          <a:prstGeom prst="line">
            <a:avLst/>
          </a:prstGeom>
          <a:ln w="12600">
            <a:solidFill>
              <a:srgbClr val="ffffff"/>
            </a:solidFill>
            <a:miter/>
          </a:ln>
        </p:spPr>
      </p:sp>
      <p:sp>
        <p:nvSpPr>
          <p:cNvPr id="323" name="Line 94"/>
          <p:cNvSpPr/>
          <p:nvPr/>
        </p:nvSpPr>
        <p:spPr>
          <a:xfrm>
            <a:off x="6382800" y="4593960"/>
            <a:ext cx="1440" cy="362160"/>
          </a:xfrm>
          <a:prstGeom prst="line">
            <a:avLst/>
          </a:prstGeom>
          <a:ln w="12600">
            <a:solidFill>
              <a:srgbClr val="ffffff"/>
            </a:solidFill>
            <a:miter/>
          </a:ln>
        </p:spPr>
      </p:sp>
      <p:sp>
        <p:nvSpPr>
          <p:cNvPr id="324" name="Line 95"/>
          <p:cNvSpPr/>
          <p:nvPr/>
        </p:nvSpPr>
        <p:spPr>
          <a:xfrm>
            <a:off x="442800" y="4593960"/>
            <a:ext cx="5940000" cy="1080"/>
          </a:xfrm>
          <a:prstGeom prst="line">
            <a:avLst/>
          </a:prstGeom>
          <a:ln w="12600">
            <a:solidFill>
              <a:srgbClr val="ffffff"/>
            </a:solidFill>
            <a:miter/>
          </a:ln>
        </p:spPr>
      </p:sp>
      <p:sp>
        <p:nvSpPr>
          <p:cNvPr id="325" name="Line 96"/>
          <p:cNvSpPr/>
          <p:nvPr/>
        </p:nvSpPr>
        <p:spPr>
          <a:xfrm>
            <a:off x="442800" y="4956120"/>
            <a:ext cx="5940000" cy="1080"/>
          </a:xfrm>
          <a:prstGeom prst="line">
            <a:avLst/>
          </a:prstGeom>
          <a:ln w="38160">
            <a:solidFill>
              <a:srgbClr val="ffffff"/>
            </a:solidFill>
            <a:miter/>
          </a:ln>
        </p:spPr>
      </p:sp>
      <p:sp>
        <p:nvSpPr>
          <p:cNvPr id="326" name="CustomShape 97"/>
          <p:cNvSpPr/>
          <p:nvPr/>
        </p:nvSpPr>
        <p:spPr>
          <a:xfrm>
            <a:off x="72036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327" name="CustomShape 98"/>
          <p:cNvSpPr/>
          <p:nvPr/>
        </p:nvSpPr>
        <p:spPr>
          <a:xfrm>
            <a:off x="156780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328" name="CustomShape 99"/>
          <p:cNvSpPr/>
          <p:nvPr/>
        </p:nvSpPr>
        <p:spPr>
          <a:xfrm>
            <a:off x="234864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329" name="CustomShape 100"/>
          <p:cNvSpPr/>
          <p:nvPr/>
        </p:nvSpPr>
        <p:spPr>
          <a:xfrm>
            <a:off x="320616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330" name="CustomShape 101"/>
          <p:cNvSpPr/>
          <p:nvPr/>
        </p:nvSpPr>
        <p:spPr>
          <a:xfrm>
            <a:off x="414864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331" name="CustomShape 102"/>
          <p:cNvSpPr/>
          <p:nvPr/>
        </p:nvSpPr>
        <p:spPr>
          <a:xfrm>
            <a:off x="500544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332" name="CustomShape 103"/>
          <p:cNvSpPr/>
          <p:nvPr/>
        </p:nvSpPr>
        <p:spPr>
          <a:xfrm>
            <a:off x="5862960" y="488268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
        <p:nvSpPr>
          <p:cNvPr id="333" name="CustomShape 104"/>
          <p:cNvSpPr/>
          <p:nvPr/>
        </p:nvSpPr>
        <p:spPr>
          <a:xfrm>
            <a:off x="463320" y="5202360"/>
            <a:ext cx="838044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(4) Insert 60. Now Rear = 6 and Front = 3</a:t>
            </a:r>
            <a:endParaRPr/>
          </a:p>
        </p:txBody>
      </p:sp>
      <p:sp>
        <p:nvSpPr>
          <p:cNvPr id="334" name="CustomShape 105"/>
          <p:cNvSpPr/>
          <p:nvPr/>
        </p:nvSpPr>
        <p:spPr>
          <a:xfrm>
            <a:off x="477720" y="5715000"/>
            <a:ext cx="717120" cy="360360"/>
          </a:xfrm>
          <a:prstGeom prst="rect">
            <a:avLst/>
          </a:prstGeom>
          <a:solidFill>
            <a:srgbClr val="4f81bd"/>
          </a:solidFill>
          <a:ln>
            <a:noFill/>
          </a:ln>
        </p:spPr>
      </p:sp>
      <p:sp>
        <p:nvSpPr>
          <p:cNvPr id="335" name="CustomShape 106"/>
          <p:cNvSpPr/>
          <p:nvPr/>
        </p:nvSpPr>
        <p:spPr>
          <a:xfrm>
            <a:off x="1196280" y="5715000"/>
            <a:ext cx="867600" cy="360360"/>
          </a:xfrm>
          <a:prstGeom prst="rect">
            <a:avLst/>
          </a:prstGeom>
          <a:solidFill>
            <a:srgbClr val="4f81bd"/>
          </a:solidFill>
          <a:ln>
            <a:noFill/>
          </a:ln>
        </p:spPr>
      </p:sp>
      <p:sp>
        <p:nvSpPr>
          <p:cNvPr id="336" name="CustomShape 107"/>
          <p:cNvSpPr/>
          <p:nvPr/>
        </p:nvSpPr>
        <p:spPr>
          <a:xfrm>
            <a:off x="2065320" y="5715000"/>
            <a:ext cx="869400" cy="36036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30</a:t>
            </a:r>
            <a:endParaRPr/>
          </a:p>
        </p:txBody>
      </p:sp>
      <p:sp>
        <p:nvSpPr>
          <p:cNvPr id="337" name="CustomShape 108"/>
          <p:cNvSpPr/>
          <p:nvPr/>
        </p:nvSpPr>
        <p:spPr>
          <a:xfrm>
            <a:off x="2936520" y="5715000"/>
            <a:ext cx="868320" cy="36036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40</a:t>
            </a:r>
            <a:endParaRPr/>
          </a:p>
        </p:txBody>
      </p:sp>
      <p:sp>
        <p:nvSpPr>
          <p:cNvPr id="338" name="CustomShape 109"/>
          <p:cNvSpPr/>
          <p:nvPr/>
        </p:nvSpPr>
        <p:spPr>
          <a:xfrm>
            <a:off x="3806280" y="5715000"/>
            <a:ext cx="869400" cy="36036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20</a:t>
            </a:r>
            <a:endParaRPr/>
          </a:p>
        </p:txBody>
      </p:sp>
      <p:sp>
        <p:nvSpPr>
          <p:cNvPr id="339" name="CustomShape 110"/>
          <p:cNvSpPr/>
          <p:nvPr/>
        </p:nvSpPr>
        <p:spPr>
          <a:xfrm>
            <a:off x="4677480" y="5715000"/>
            <a:ext cx="867600" cy="360360"/>
          </a:xfrm>
          <a:prstGeom prst="rect">
            <a:avLst/>
          </a:prstGeom>
          <a:solidFill>
            <a:srgbClr val="4f81bd"/>
          </a:solidFill>
          <a:ln>
            <a:noFill/>
          </a:ln>
        </p:spPr>
        <p:txBody>
          <a:bodyPr lIns="81720" rIns="81720" tIns="42480" bIns="42480"/>
          <a:p>
            <a:pPr algn="ctr">
              <a:lnSpc>
                <a:spcPct val="100000"/>
              </a:lnSpc>
            </a:pPr>
            <a:r>
              <a:rPr b="1" lang="en-IN">
                <a:solidFill>
                  <a:srgbClr val="ffffff"/>
                </a:solidFill>
                <a:latin typeface="Calibri"/>
                <a:ea typeface="DejaVu Sans"/>
              </a:rPr>
              <a:t>60</a:t>
            </a:r>
            <a:endParaRPr/>
          </a:p>
        </p:txBody>
      </p:sp>
      <p:sp>
        <p:nvSpPr>
          <p:cNvPr id="340" name="CustomShape 111"/>
          <p:cNvSpPr/>
          <p:nvPr/>
        </p:nvSpPr>
        <p:spPr>
          <a:xfrm>
            <a:off x="5546880" y="5715000"/>
            <a:ext cx="869400" cy="360360"/>
          </a:xfrm>
          <a:prstGeom prst="rect">
            <a:avLst/>
          </a:prstGeom>
          <a:solidFill>
            <a:srgbClr val="4f81bd"/>
          </a:solidFill>
          <a:ln>
            <a:noFill/>
          </a:ln>
        </p:spPr>
      </p:sp>
      <p:sp>
        <p:nvSpPr>
          <p:cNvPr id="341" name="Line 112"/>
          <p:cNvSpPr/>
          <p:nvPr/>
        </p:nvSpPr>
        <p:spPr>
          <a:xfrm>
            <a:off x="1195920" y="5714640"/>
            <a:ext cx="1080" cy="361800"/>
          </a:xfrm>
          <a:prstGeom prst="line">
            <a:avLst/>
          </a:prstGeom>
          <a:ln w="12600">
            <a:solidFill>
              <a:srgbClr val="ffffff"/>
            </a:solidFill>
            <a:miter/>
          </a:ln>
        </p:spPr>
      </p:sp>
      <p:sp>
        <p:nvSpPr>
          <p:cNvPr id="342" name="Line 113"/>
          <p:cNvSpPr/>
          <p:nvPr/>
        </p:nvSpPr>
        <p:spPr>
          <a:xfrm>
            <a:off x="2065320" y="5714640"/>
            <a:ext cx="1440" cy="361800"/>
          </a:xfrm>
          <a:prstGeom prst="line">
            <a:avLst/>
          </a:prstGeom>
          <a:ln w="12600">
            <a:solidFill>
              <a:srgbClr val="ffffff"/>
            </a:solidFill>
            <a:miter/>
          </a:ln>
        </p:spPr>
      </p:sp>
      <p:sp>
        <p:nvSpPr>
          <p:cNvPr id="343" name="Line 114"/>
          <p:cNvSpPr/>
          <p:nvPr/>
        </p:nvSpPr>
        <p:spPr>
          <a:xfrm>
            <a:off x="2936520" y="5714640"/>
            <a:ext cx="1440" cy="361800"/>
          </a:xfrm>
          <a:prstGeom prst="line">
            <a:avLst/>
          </a:prstGeom>
          <a:ln w="12600">
            <a:solidFill>
              <a:srgbClr val="ffffff"/>
            </a:solidFill>
            <a:miter/>
          </a:ln>
        </p:spPr>
      </p:sp>
      <p:sp>
        <p:nvSpPr>
          <p:cNvPr id="344" name="Line 115"/>
          <p:cNvSpPr/>
          <p:nvPr/>
        </p:nvSpPr>
        <p:spPr>
          <a:xfrm>
            <a:off x="3806280" y="5714640"/>
            <a:ext cx="720" cy="361800"/>
          </a:xfrm>
          <a:prstGeom prst="line">
            <a:avLst/>
          </a:prstGeom>
          <a:ln w="12600">
            <a:solidFill>
              <a:srgbClr val="ffffff"/>
            </a:solidFill>
            <a:miter/>
          </a:ln>
        </p:spPr>
      </p:sp>
      <p:sp>
        <p:nvSpPr>
          <p:cNvPr id="345" name="Line 116"/>
          <p:cNvSpPr/>
          <p:nvPr/>
        </p:nvSpPr>
        <p:spPr>
          <a:xfrm>
            <a:off x="4677480" y="5714640"/>
            <a:ext cx="720" cy="361800"/>
          </a:xfrm>
          <a:prstGeom prst="line">
            <a:avLst/>
          </a:prstGeom>
          <a:ln w="12600">
            <a:solidFill>
              <a:srgbClr val="ffffff"/>
            </a:solidFill>
            <a:miter/>
          </a:ln>
        </p:spPr>
      </p:sp>
      <p:sp>
        <p:nvSpPr>
          <p:cNvPr id="346" name="Line 117"/>
          <p:cNvSpPr/>
          <p:nvPr/>
        </p:nvSpPr>
        <p:spPr>
          <a:xfrm>
            <a:off x="5546520" y="5714640"/>
            <a:ext cx="1440" cy="361800"/>
          </a:xfrm>
          <a:prstGeom prst="line">
            <a:avLst/>
          </a:prstGeom>
          <a:ln w="12600">
            <a:solidFill>
              <a:srgbClr val="ffffff"/>
            </a:solidFill>
            <a:miter/>
          </a:ln>
        </p:spPr>
      </p:sp>
      <p:sp>
        <p:nvSpPr>
          <p:cNvPr id="347" name="Line 118"/>
          <p:cNvSpPr/>
          <p:nvPr/>
        </p:nvSpPr>
        <p:spPr>
          <a:xfrm>
            <a:off x="477720" y="5714640"/>
            <a:ext cx="1080" cy="361800"/>
          </a:xfrm>
          <a:prstGeom prst="line">
            <a:avLst/>
          </a:prstGeom>
          <a:ln w="12600">
            <a:solidFill>
              <a:srgbClr val="ffffff"/>
            </a:solidFill>
            <a:miter/>
          </a:ln>
        </p:spPr>
      </p:sp>
      <p:sp>
        <p:nvSpPr>
          <p:cNvPr id="348" name="Line 119"/>
          <p:cNvSpPr/>
          <p:nvPr/>
        </p:nvSpPr>
        <p:spPr>
          <a:xfrm>
            <a:off x="6417720" y="5714640"/>
            <a:ext cx="1440" cy="361800"/>
          </a:xfrm>
          <a:prstGeom prst="line">
            <a:avLst/>
          </a:prstGeom>
          <a:ln w="12600">
            <a:solidFill>
              <a:srgbClr val="ffffff"/>
            </a:solidFill>
            <a:miter/>
          </a:ln>
        </p:spPr>
      </p:sp>
      <p:sp>
        <p:nvSpPr>
          <p:cNvPr id="349" name="Line 120"/>
          <p:cNvSpPr/>
          <p:nvPr/>
        </p:nvSpPr>
        <p:spPr>
          <a:xfrm>
            <a:off x="477720" y="5714640"/>
            <a:ext cx="5940000" cy="1080"/>
          </a:xfrm>
          <a:prstGeom prst="line">
            <a:avLst/>
          </a:prstGeom>
          <a:ln w="12600">
            <a:solidFill>
              <a:srgbClr val="ffffff"/>
            </a:solidFill>
            <a:miter/>
          </a:ln>
        </p:spPr>
      </p:sp>
      <p:sp>
        <p:nvSpPr>
          <p:cNvPr id="350" name="Line 121"/>
          <p:cNvSpPr/>
          <p:nvPr/>
        </p:nvSpPr>
        <p:spPr>
          <a:xfrm>
            <a:off x="477720" y="6076440"/>
            <a:ext cx="5940000" cy="1440"/>
          </a:xfrm>
          <a:prstGeom prst="line">
            <a:avLst/>
          </a:prstGeom>
          <a:ln w="38160">
            <a:solidFill>
              <a:srgbClr val="ffffff"/>
            </a:solidFill>
            <a:miter/>
          </a:ln>
        </p:spPr>
      </p:sp>
      <p:sp>
        <p:nvSpPr>
          <p:cNvPr id="351" name="CustomShape 122"/>
          <p:cNvSpPr/>
          <p:nvPr/>
        </p:nvSpPr>
        <p:spPr>
          <a:xfrm>
            <a:off x="65376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1</a:t>
            </a:r>
            <a:endParaRPr/>
          </a:p>
        </p:txBody>
      </p:sp>
      <p:sp>
        <p:nvSpPr>
          <p:cNvPr id="352" name="CustomShape 123"/>
          <p:cNvSpPr/>
          <p:nvPr/>
        </p:nvSpPr>
        <p:spPr>
          <a:xfrm>
            <a:off x="150120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2</a:t>
            </a:r>
            <a:endParaRPr/>
          </a:p>
        </p:txBody>
      </p:sp>
      <p:sp>
        <p:nvSpPr>
          <p:cNvPr id="353" name="CustomShape 124"/>
          <p:cNvSpPr/>
          <p:nvPr/>
        </p:nvSpPr>
        <p:spPr>
          <a:xfrm>
            <a:off x="228204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3</a:t>
            </a:r>
            <a:endParaRPr/>
          </a:p>
        </p:txBody>
      </p:sp>
      <p:sp>
        <p:nvSpPr>
          <p:cNvPr id="354" name="CustomShape 125"/>
          <p:cNvSpPr/>
          <p:nvPr/>
        </p:nvSpPr>
        <p:spPr>
          <a:xfrm>
            <a:off x="313848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4</a:t>
            </a:r>
            <a:endParaRPr/>
          </a:p>
        </p:txBody>
      </p:sp>
      <p:sp>
        <p:nvSpPr>
          <p:cNvPr id="355" name="CustomShape 126"/>
          <p:cNvSpPr/>
          <p:nvPr/>
        </p:nvSpPr>
        <p:spPr>
          <a:xfrm>
            <a:off x="408168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5</a:t>
            </a:r>
            <a:endParaRPr/>
          </a:p>
        </p:txBody>
      </p:sp>
      <p:sp>
        <p:nvSpPr>
          <p:cNvPr id="356" name="CustomShape 127"/>
          <p:cNvSpPr/>
          <p:nvPr/>
        </p:nvSpPr>
        <p:spPr>
          <a:xfrm>
            <a:off x="493884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6</a:t>
            </a:r>
            <a:endParaRPr/>
          </a:p>
        </p:txBody>
      </p:sp>
      <p:sp>
        <p:nvSpPr>
          <p:cNvPr id="357" name="CustomShape 128"/>
          <p:cNvSpPr/>
          <p:nvPr/>
        </p:nvSpPr>
        <p:spPr>
          <a:xfrm>
            <a:off x="5795280" y="6024600"/>
            <a:ext cx="324000" cy="366840"/>
          </a:xfrm>
          <a:prstGeom prst="rect">
            <a:avLst/>
          </a:prstGeom>
          <a:noFill/>
          <a:ln>
            <a:noFill/>
          </a:ln>
        </p:spPr>
        <p:txBody>
          <a:bodyPr wrap="none" lIns="81720" rIns="81720" tIns="42480" bIns="42480"/>
          <a:p>
            <a:pPr>
              <a:lnSpc>
                <a:spcPct val="100000"/>
              </a:lnSpc>
            </a:pPr>
            <a:r>
              <a:rPr lang="en-IN">
                <a:solidFill>
                  <a:srgbClr val="000000"/>
                </a:solidFill>
                <a:latin typeface="Calibri"/>
                <a:ea typeface="DejaVu Sans"/>
              </a:rPr>
              <a:t>7</a:t>
            </a:r>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8" name="CustomShape 1"/>
          <p:cNvSpPr/>
          <p:nvPr/>
        </p:nvSpPr>
        <p:spPr>
          <a:xfrm>
            <a:off x="457200" y="273240"/>
            <a:ext cx="8222040" cy="1138320"/>
          </a:xfrm>
          <a:prstGeom prst="rect">
            <a:avLst/>
          </a:prstGeom>
          <a:noFill/>
          <a:ln>
            <a:noFill/>
          </a:ln>
        </p:spPr>
      </p:sp>
      <p:sp>
        <p:nvSpPr>
          <p:cNvPr id="359" name="CustomShape 2"/>
          <p:cNvSpPr/>
          <p:nvPr/>
        </p:nvSpPr>
        <p:spPr>
          <a:xfrm>
            <a:off x="457200" y="1437120"/>
            <a:ext cx="8222040" cy="3970800"/>
          </a:xfrm>
          <a:prstGeom prst="rect">
            <a:avLst/>
          </a:prstGeom>
          <a:noFill/>
          <a:ln>
            <a:noFill/>
          </a:ln>
        </p:spPr>
      </p:sp>
      <p:graphicFrame>
        <p:nvGraphicFramePr>
          <p:cNvPr id="360" name="Table 3"/>
          <p:cNvGraphicFramePr/>
          <p:nvPr/>
        </p:nvGraphicFramePr>
        <p:xfrm>
          <a:off x="587880" y="1141920"/>
          <a:ext cx="8125560" cy="5363280"/>
        </p:xfrm>
        <a:graphic>
          <a:graphicData uri="http://schemas.openxmlformats.org/drawingml/2006/table">
            <a:tbl>
              <a:tblPr/>
              <a:tblGrid>
                <a:gridCol w="3949200"/>
                <a:gridCol w="4176360"/>
              </a:tblGrid>
              <a:tr h="5363280">
                <a:tc>
                  <a:txBody>
                    <a:bodyPr/>
                    <a:p>
                      <a:pPr algn="just">
                        <a:lnSpc>
                          <a:spcPct val="100000"/>
                        </a:lnSpc>
                      </a:pPr>
                      <a:r>
                        <a:rPr lang="en-IN" sz="2400">
                          <a:solidFill>
                            <a:srgbClr val="000000"/>
                          </a:solidFill>
                          <a:latin typeface="Arial"/>
                        </a:rPr>
                        <a:t>#include&lt;iostream&gt;</a:t>
                      </a:r>
                      <a:endParaRPr/>
                    </a:p>
                    <a:p>
                      <a:pPr algn="just">
                        <a:lnSpc>
                          <a:spcPct val="100000"/>
                        </a:lnSpc>
                      </a:pPr>
                      <a:r>
                        <a:rPr lang="en-IN" sz="2400">
                          <a:solidFill>
                            <a:srgbClr val="000000"/>
                          </a:solidFill>
                          <a:latin typeface="Arial"/>
                        </a:rPr>
                        <a:t>using namespace std;</a:t>
                      </a:r>
                      <a:endParaRPr/>
                    </a:p>
                    <a:p>
                      <a:pPr algn="just">
                        <a:lnSpc>
                          <a:spcPct val="100000"/>
                        </a:lnSpc>
                      </a:pPr>
                      <a:endParaRPr/>
                    </a:p>
                    <a:p>
                      <a:pPr algn="just">
                        <a:lnSpc>
                          <a:spcPct val="100000"/>
                        </a:lnSpc>
                      </a:pPr>
                      <a:r>
                        <a:rPr lang="en-IN" sz="2400">
                          <a:solidFill>
                            <a:srgbClr val="000000"/>
                          </a:solidFill>
                          <a:latin typeface="Arial"/>
                        </a:rPr>
                        <a:t>class queue</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int data[20];</a:t>
                      </a:r>
                      <a:endParaRPr/>
                    </a:p>
                    <a:p>
                      <a:pPr algn="just">
                        <a:lnSpc>
                          <a:spcPct val="100000"/>
                        </a:lnSpc>
                      </a:pPr>
                      <a:r>
                        <a:rPr lang="en-IN" sz="2400">
                          <a:solidFill>
                            <a:srgbClr val="000000"/>
                          </a:solidFill>
                          <a:latin typeface="Arial"/>
                        </a:rPr>
                        <a:t>   </a:t>
                      </a:r>
                      <a:r>
                        <a:rPr lang="en-IN" sz="2400">
                          <a:solidFill>
                            <a:srgbClr val="000000"/>
                          </a:solidFill>
                          <a:latin typeface="Arial"/>
                        </a:rPr>
                        <a:t>int f,r;</a:t>
                      </a:r>
                      <a:endParaRPr/>
                    </a:p>
                    <a:p>
                      <a:pPr algn="just">
                        <a:lnSpc>
                          <a:spcPct val="100000"/>
                        </a:lnSpc>
                      </a:pPr>
                      <a:endParaRPr/>
                    </a:p>
                    <a:p>
                      <a:pPr algn="just">
                        <a:lnSpc>
                          <a:spcPct val="100000"/>
                        </a:lnSpc>
                      </a:pPr>
                      <a:r>
                        <a:rPr lang="en-IN" sz="2400">
                          <a:solidFill>
                            <a:srgbClr val="000000"/>
                          </a:solidFill>
                          <a:latin typeface="Arial"/>
                        </a:rPr>
                        <a:t>public:</a:t>
                      </a:r>
                      <a:endParaRPr/>
                    </a:p>
                    <a:p>
                      <a:pPr algn="just">
                        <a:lnSpc>
                          <a:spcPct val="100000"/>
                        </a:lnSpc>
                      </a:pPr>
                      <a:r>
                        <a:rPr lang="en-IN" sz="2400">
                          <a:solidFill>
                            <a:srgbClr val="000000"/>
                          </a:solidFill>
                          <a:latin typeface="Arial"/>
                        </a:rPr>
                        <a:t>    </a:t>
                      </a:r>
                      <a:r>
                        <a:rPr lang="en-IN" sz="2400">
                          <a:solidFill>
                            <a:srgbClr val="000000"/>
                          </a:solidFill>
                          <a:latin typeface="Arial"/>
                        </a:rPr>
                        <a:t>queue()</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f=-1;</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r=-1;</a:t>
                      </a:r>
                      <a:endParaRPr/>
                    </a:p>
                    <a:p>
                      <a:pPr algn="just">
                        <a:lnSpc>
                          <a:spcPct val="100000"/>
                        </a:lnSpc>
                      </a:pPr>
                      <a:r>
                        <a:rPr lang="en-IN" sz="2400">
                          <a:solidFill>
                            <a:srgbClr val="000000"/>
                          </a:solidFill>
                          <a:latin typeface="Arial"/>
                        </a:rPr>
                        <a:t>}</a:t>
                      </a:r>
                      <a:endParaRPr/>
                    </a:p>
                    <a:p>
                      <a:pPr algn="just">
                        <a:lnSpc>
                          <a:spcPct val="100000"/>
                        </a:lnSpc>
                      </a:pPr>
                      <a:endParaRPr/>
                    </a:p>
                  </a:txBody>
                  <a:tcPr/>
                </a:tc>
                <a:tc>
                  <a:txBody>
                    <a:bodyPr/>
                    <a:p>
                      <a:pPr algn="just">
                        <a:lnSpc>
                          <a:spcPct val="100000"/>
                        </a:lnSpc>
                      </a:pPr>
                      <a:r>
                        <a:rPr lang="en-IN" sz="2400">
                          <a:solidFill>
                            <a:srgbClr val="000000"/>
                          </a:solidFill>
                          <a:latin typeface="Arial"/>
                        </a:rPr>
                        <a:t>int isempty()</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if(f==-1)</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1;</a:t>
                      </a:r>
                      <a:endParaRPr/>
                    </a:p>
                    <a:p>
                      <a:pPr algn="just">
                        <a:lnSpc>
                          <a:spcPct val="100000"/>
                        </a:lnSpc>
                      </a:pPr>
                      <a:r>
                        <a:rPr lang="en-IN" sz="2400">
                          <a:solidFill>
                            <a:srgbClr val="000000"/>
                          </a:solidFill>
                          <a:latin typeface="Arial"/>
                        </a:rPr>
                        <a:t>	</a:t>
                      </a:r>
                      <a:r>
                        <a:rPr lang="en-IN" sz="2400">
                          <a:solidFill>
                            <a:srgbClr val="000000"/>
                          </a:solidFill>
                          <a:latin typeface="Arial"/>
                        </a:rPr>
                        <a:t>else</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0;</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int isfull()</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if(r&gt;=20)</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1;</a:t>
                      </a:r>
                      <a:endParaRPr/>
                    </a:p>
                    <a:p>
                      <a:pPr algn="just">
                        <a:lnSpc>
                          <a:spcPct val="100000"/>
                        </a:lnSpc>
                      </a:pPr>
                      <a:r>
                        <a:rPr lang="en-IN" sz="2400">
                          <a:solidFill>
                            <a:srgbClr val="000000"/>
                          </a:solidFill>
                          <a:latin typeface="Arial"/>
                        </a:rPr>
                        <a:t>	</a:t>
                      </a:r>
                      <a:r>
                        <a:rPr lang="en-IN" sz="2400">
                          <a:solidFill>
                            <a:srgbClr val="000000"/>
                          </a:solidFill>
                          <a:latin typeface="Arial"/>
                        </a:rPr>
                        <a:t>else</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0;</a:t>
                      </a:r>
                      <a:endParaRPr/>
                    </a:p>
                    <a:p>
                      <a:pPr algn="just">
                        <a:lnSpc>
                          <a:spcPct val="100000"/>
                        </a:lnSpc>
                      </a:pPr>
                      <a:r>
                        <a:rPr lang="en-IN" sz="2400">
                          <a:solidFill>
                            <a:srgbClr val="000000"/>
                          </a:solidFill>
                          <a:latin typeface="Arial"/>
                        </a:rPr>
                        <a:t>}</a:t>
                      </a:r>
                      <a:endParaRPr/>
                    </a:p>
                    <a:p>
                      <a:pPr algn="just">
                        <a:lnSpc>
                          <a:spcPct val="100000"/>
                        </a:lnSpc>
                      </a:pPr>
                      <a:endParaRPr/>
                    </a:p>
                  </a:txBody>
                  <a:tcPr/>
                </a:tc>
              </a:tr>
            </a:tbl>
          </a:graphicData>
        </a:graphic>
      </p:graphicFrame>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1" name="CustomShape 1"/>
          <p:cNvSpPr/>
          <p:nvPr/>
        </p:nvSpPr>
        <p:spPr>
          <a:xfrm>
            <a:off x="457200" y="273240"/>
            <a:ext cx="8222040" cy="1138320"/>
          </a:xfrm>
          <a:prstGeom prst="rect">
            <a:avLst/>
          </a:prstGeom>
          <a:noFill/>
          <a:ln>
            <a:noFill/>
          </a:ln>
        </p:spPr>
      </p:sp>
      <p:sp>
        <p:nvSpPr>
          <p:cNvPr id="362" name="CustomShape 2"/>
          <p:cNvSpPr/>
          <p:nvPr/>
        </p:nvSpPr>
        <p:spPr>
          <a:xfrm>
            <a:off x="457200" y="1437120"/>
            <a:ext cx="8222040" cy="3970800"/>
          </a:xfrm>
          <a:prstGeom prst="rect">
            <a:avLst/>
          </a:prstGeom>
          <a:noFill/>
          <a:ln>
            <a:noFill/>
          </a:ln>
        </p:spPr>
      </p:sp>
      <p:graphicFrame>
        <p:nvGraphicFramePr>
          <p:cNvPr id="363" name="Table 3"/>
          <p:cNvGraphicFramePr/>
          <p:nvPr/>
        </p:nvGraphicFramePr>
        <p:xfrm>
          <a:off x="130680" y="1141920"/>
          <a:ext cx="8685360" cy="5722560"/>
        </p:xfrm>
        <a:graphic>
          <a:graphicData uri="http://schemas.openxmlformats.org/drawingml/2006/table">
            <a:tbl>
              <a:tblPr/>
              <a:tblGrid>
                <a:gridCol w="4221000"/>
                <a:gridCol w="4464360"/>
              </a:tblGrid>
              <a:tr h="5722920">
                <a:tc>
                  <a:txBody>
                    <a:bodyPr/>
                    <a:p>
                      <a:pPr>
                        <a:lnSpc>
                          <a:spcPct val="100000"/>
                        </a:lnSpc>
                      </a:pPr>
                      <a:r>
                        <a:rPr lang="en-IN" sz="2400">
                          <a:solidFill>
                            <a:srgbClr val="000000"/>
                          </a:solidFill>
                          <a:latin typeface="Arial"/>
                        </a:rPr>
                        <a:t>void enqueue(int x)</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if(isfull())</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cout&lt;&lt;"job queue is full";</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else</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if(f==-1)</a:t>
                      </a:r>
                      <a:endParaRPr/>
                    </a:p>
                    <a:p>
                      <a:pPr>
                        <a:lnSpc>
                          <a:spcPct val="100000"/>
                        </a:lnSpc>
                      </a:pPr>
                      <a:r>
                        <a:rPr lang="en-IN" sz="2400">
                          <a:solidFill>
                            <a:srgbClr val="000000"/>
                          </a:solidFill>
                          <a:latin typeface="Arial"/>
                        </a:rPr>
                        <a:t>           </a:t>
                      </a:r>
                      <a:r>
                        <a:rPr lang="en-IN" sz="2400">
                          <a:solidFill>
                            <a:srgbClr val="000000"/>
                          </a:solidFill>
                          <a:latin typeface="Arial"/>
                        </a:rPr>
                        <a:t>f++;</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data[r]=x;</a:t>
                      </a:r>
                      <a:endParaRPr/>
                    </a:p>
                    <a:p>
                      <a:pPr>
                        <a:lnSpc>
                          <a:spcPct val="100000"/>
                        </a:lnSpc>
                      </a:pP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a:t>
                      </a:r>
                      <a:endParaRPr/>
                    </a:p>
                  </a:txBody>
                  <a:tcPr/>
                </a:tc>
                <a:tc>
                  <a:txBody>
                    <a:bodyPr/>
                    <a:p>
                      <a:pPr>
                        <a:lnSpc>
                          <a:spcPct val="100000"/>
                        </a:lnSpc>
                      </a:pPr>
                      <a:r>
                        <a:rPr lang="en-IN" sz="2400">
                          <a:solidFill>
                            <a:srgbClr val="000000"/>
                          </a:solidFill>
                          <a:latin typeface="Arial"/>
                        </a:rPr>
                        <a:t>void dequeue()</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int x;</a:t>
                      </a:r>
                      <a:endParaRPr/>
                    </a:p>
                    <a:p>
                      <a:pPr>
                        <a:lnSpc>
                          <a:spcPct val="100000"/>
                        </a:lnSpc>
                      </a:pPr>
                      <a:r>
                        <a:rPr lang="en-IN" sz="2400">
                          <a:solidFill>
                            <a:srgbClr val="000000"/>
                          </a:solidFill>
                          <a:latin typeface="Arial"/>
                        </a:rPr>
                        <a:t>	</a:t>
                      </a:r>
                      <a:r>
                        <a:rPr lang="en-IN" sz="2400">
                          <a:solidFill>
                            <a:srgbClr val="000000"/>
                          </a:solidFill>
                          <a:latin typeface="Arial"/>
                        </a:rPr>
                        <a:t>if(isempty())</a:t>
                      </a:r>
                      <a:endParaRPr/>
                    </a:p>
                    <a:p>
                      <a:pPr>
                        <a:lnSpc>
                          <a:spcPct val="100000"/>
                        </a:lnSpc>
                      </a:pPr>
                      <a:r>
                        <a:rPr lang="en-IN" sz="2400">
                          <a:solidFill>
                            <a:srgbClr val="000000"/>
                          </a:solidFill>
                          <a:latin typeface="Arial"/>
                        </a:rPr>
                        <a:t>      </a:t>
                      </a:r>
                      <a:r>
                        <a:rPr lang="en-IN" sz="2400">
                          <a:solidFill>
                            <a:srgbClr val="000000"/>
                          </a:solidFill>
                          <a:latin typeface="Arial"/>
                        </a:rPr>
                        <a:t>cout&lt;&lt;"job queue is empty";</a:t>
                      </a:r>
                      <a:endParaRPr/>
                    </a:p>
                    <a:p>
                      <a:pPr>
                        <a:lnSpc>
                          <a:spcPct val="100000"/>
                        </a:lnSpc>
                      </a:pPr>
                      <a:r>
                        <a:rPr lang="en-IN" sz="2400">
                          <a:solidFill>
                            <a:srgbClr val="000000"/>
                          </a:solidFill>
                          <a:latin typeface="Arial"/>
                        </a:rPr>
                        <a:t>	</a:t>
                      </a:r>
                      <a:r>
                        <a:rPr lang="en-IN" sz="2400">
                          <a:solidFill>
                            <a:srgbClr val="000000"/>
                          </a:solidFill>
                          <a:latin typeface="Arial"/>
                        </a:rPr>
                        <a:t>else</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x=data[f];</a:t>
                      </a:r>
                      <a:endParaRPr/>
                    </a:p>
                    <a:p>
                      <a:pPr>
                        <a:lnSpc>
                          <a:spcPct val="100000"/>
                        </a:lnSpc>
                      </a:pPr>
                      <a:r>
                        <a:rPr lang="en-IN" sz="2400">
                          <a:solidFill>
                            <a:srgbClr val="000000"/>
                          </a:solidFill>
                          <a:latin typeface="Arial"/>
                        </a:rPr>
                        <a:t>        </a:t>
                      </a:r>
                      <a:r>
                        <a:rPr lang="en-IN" sz="2400">
                          <a:solidFill>
                            <a:srgbClr val="000000"/>
                          </a:solidFill>
                          <a:latin typeface="Arial"/>
                        </a:rPr>
                        <a:t>f++;</a:t>
                      </a:r>
                      <a:endParaRPr/>
                    </a:p>
                    <a:p>
                      <a:pPr>
                        <a:lnSpc>
                          <a:spcPct val="100000"/>
                        </a:lnSpc>
                      </a:pPr>
                      <a:r>
                        <a:rPr lang="en-IN" sz="2400">
                          <a:solidFill>
                            <a:srgbClr val="000000"/>
                          </a:solidFill>
                          <a:latin typeface="Arial"/>
                        </a:rPr>
                        <a:t>     </a:t>
                      </a:r>
                      <a:r>
                        <a:rPr lang="en-IN" sz="2400">
                          <a:solidFill>
                            <a:srgbClr val="000000"/>
                          </a:solidFill>
                          <a:latin typeface="Arial"/>
                        </a:rPr>
                        <a:t>cout&lt;&lt;x&lt;&lt;" Job deleted !\n";</a:t>
                      </a:r>
                      <a:endParaRPr/>
                    </a:p>
                    <a:p>
                      <a:pPr>
                        <a:lnSpc>
                          <a:spcPct val="100000"/>
                        </a:lnSpc>
                      </a:pP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a:t>
                      </a:r>
                      <a:endParaRPr/>
                    </a:p>
                  </a:txBody>
                  <a:tcPr/>
                </a:tc>
              </a:tr>
            </a:tbl>
          </a:graphicData>
        </a:graphic>
      </p:graphicFrame>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4" name="CustomShape 1"/>
          <p:cNvSpPr/>
          <p:nvPr/>
        </p:nvSpPr>
        <p:spPr>
          <a:xfrm>
            <a:off x="457200" y="273240"/>
            <a:ext cx="8222040" cy="1138320"/>
          </a:xfrm>
          <a:prstGeom prst="rect">
            <a:avLst/>
          </a:prstGeom>
          <a:noFill/>
          <a:ln>
            <a:noFill/>
          </a:ln>
        </p:spPr>
      </p:sp>
      <p:sp>
        <p:nvSpPr>
          <p:cNvPr id="365" name="CustomShape 2"/>
          <p:cNvSpPr/>
          <p:nvPr/>
        </p:nvSpPr>
        <p:spPr>
          <a:xfrm>
            <a:off x="457200" y="1437120"/>
            <a:ext cx="8222040" cy="3970800"/>
          </a:xfrm>
          <a:prstGeom prst="rect">
            <a:avLst/>
          </a:prstGeom>
          <a:noFill/>
          <a:ln>
            <a:noFill/>
          </a:ln>
        </p:spPr>
      </p:sp>
      <p:graphicFrame>
        <p:nvGraphicFramePr>
          <p:cNvPr id="366" name="Table 3"/>
          <p:cNvGraphicFramePr/>
          <p:nvPr/>
        </p:nvGraphicFramePr>
        <p:xfrm>
          <a:off x="257760" y="1554840"/>
          <a:ext cx="8685360" cy="5003640"/>
        </p:xfrm>
        <a:graphic>
          <a:graphicData uri="http://schemas.openxmlformats.org/drawingml/2006/table">
            <a:tbl>
              <a:tblPr/>
              <a:tblGrid>
                <a:gridCol w="4221000"/>
                <a:gridCol w="4464360"/>
              </a:tblGrid>
              <a:tr h="5004000">
                <a:tc>
                  <a:txBody>
                    <a:bodyPr/>
                    <a:p>
                      <a:pPr>
                        <a:lnSpc>
                          <a:spcPct val="100000"/>
                        </a:lnSpc>
                      </a:pPr>
                      <a:r>
                        <a:rPr lang="en-IN" sz="2400">
                          <a:solidFill>
                            <a:srgbClr val="000000"/>
                          </a:solidFill>
                          <a:latin typeface="Arial"/>
                        </a:rPr>
                        <a:t>void disp()</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cout&lt;&lt;"job queue is as :";</a:t>
                      </a:r>
                      <a:endParaRPr/>
                    </a:p>
                    <a:p>
                      <a:pPr>
                        <a:lnSpc>
                          <a:spcPct val="100000"/>
                        </a:lnSpc>
                      </a:pPr>
                      <a:r>
                        <a:rPr lang="en-IN" sz="2400">
                          <a:solidFill>
                            <a:srgbClr val="000000"/>
                          </a:solidFill>
                          <a:latin typeface="Arial"/>
                        </a:rPr>
                        <a:t>	</a:t>
                      </a:r>
                      <a:r>
                        <a:rPr lang="en-IN" sz="2400">
                          <a:solidFill>
                            <a:srgbClr val="000000"/>
                          </a:solidFill>
                          <a:latin typeface="Arial"/>
                        </a:rPr>
                        <a:t>for(int i=f;i&lt;=r;i++)</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cout&lt;&lt;data[i]&lt;&lt;" ";</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a:t>
                      </a:r>
                      <a:endParaRPr/>
                    </a:p>
                    <a:p>
                      <a:pPr>
                        <a:lnSpc>
                          <a:spcPct val="100000"/>
                        </a:lnSpc>
                      </a:pPr>
                      <a:endParaRPr/>
                    </a:p>
                    <a:p>
                      <a:pPr>
                        <a:lnSpc>
                          <a:spcPct val="100000"/>
                        </a:lnSpc>
                      </a:pPr>
                      <a:r>
                        <a:rPr lang="en-IN" sz="2400">
                          <a:solidFill>
                            <a:srgbClr val="000000"/>
                          </a:solidFill>
                          <a:latin typeface="Arial"/>
                        </a:rPr>
                        <a:t>};</a:t>
                      </a:r>
                      <a:endParaRPr/>
                    </a:p>
                  </a:txBody>
                  <a:tcPr/>
                </a:tc>
                <a:tc>
                  <a:tcPr/>
                </a:tc>
              </a:tr>
            </a:tbl>
          </a:graphicData>
        </a:graphic>
      </p:graphicFrame>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7" name="CustomShape 1"/>
          <p:cNvSpPr/>
          <p:nvPr/>
        </p:nvSpPr>
        <p:spPr>
          <a:xfrm>
            <a:off x="457200" y="11664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CIRCULAR QUEUE</a:t>
            </a:r>
            <a:endParaRPr/>
          </a:p>
        </p:txBody>
      </p:sp>
      <p:sp>
        <p:nvSpPr>
          <p:cNvPr id="368" name="CustomShape 2"/>
          <p:cNvSpPr/>
          <p:nvPr/>
        </p:nvSpPr>
        <p:spPr>
          <a:xfrm>
            <a:off x="457200" y="1263960"/>
            <a:ext cx="8228520" cy="4323960"/>
          </a:xfrm>
          <a:prstGeom prst="rect">
            <a:avLst/>
          </a:prstGeom>
          <a:noFill/>
          <a:ln>
            <a:noFill/>
          </a:ln>
        </p:spPr>
        <p:txBody>
          <a:bodyPr lIns="90000" rIns="90000" tIns="45000" bIns="45000"/>
          <a:p>
            <a:pPr>
              <a:lnSpc>
                <a:spcPct val="100000"/>
              </a:lnSpc>
              <a:buFont typeface="Georgia"/>
              <a:buChar char="•"/>
            </a:pPr>
            <a:r>
              <a:rPr b="1" lang="en-IN" sz="2800">
                <a:solidFill>
                  <a:srgbClr val="000000"/>
                </a:solidFill>
                <a:latin typeface="Georgia"/>
              </a:rPr>
              <a:t>L</a:t>
            </a:r>
            <a:r>
              <a:rPr lang="en-IN" sz="2800">
                <a:solidFill>
                  <a:srgbClr val="000000"/>
                </a:solidFill>
                <a:latin typeface="Georgia"/>
              </a:rPr>
              <a:t>inear data structure in which the operations are performed based on FIFO </a:t>
            </a:r>
            <a:endParaRPr/>
          </a:p>
          <a:p>
            <a:pPr>
              <a:lnSpc>
                <a:spcPct val="100000"/>
              </a:lnSpc>
              <a:buFont typeface="Georgia"/>
              <a:buChar char="•"/>
            </a:pPr>
            <a:r>
              <a:rPr lang="en-IN" sz="2800">
                <a:solidFill>
                  <a:srgbClr val="000000"/>
                </a:solidFill>
                <a:latin typeface="Georgia"/>
              </a:rPr>
              <a:t>The last position is connected back to the first position to make a circle. </a:t>
            </a:r>
            <a:endParaRPr/>
          </a:p>
          <a:p>
            <a:pPr>
              <a:lnSpc>
                <a:spcPct val="100000"/>
              </a:lnSpc>
              <a:buFont typeface="Georgia"/>
              <a:buChar char="•"/>
            </a:pPr>
            <a:r>
              <a:rPr lang="en-IN" sz="2800">
                <a:solidFill>
                  <a:srgbClr val="000000"/>
                </a:solidFill>
                <a:latin typeface="Georgia"/>
              </a:rPr>
              <a:t>It is also called 'Ring </a:t>
            </a:r>
            <a:r>
              <a:rPr b="1" lang="en-IN" sz="2800">
                <a:solidFill>
                  <a:srgbClr val="000000"/>
                </a:solidFill>
                <a:latin typeface="Georgia"/>
              </a:rPr>
              <a:t>Buffer</a:t>
            </a:r>
            <a:r>
              <a:rPr lang="en-IN" sz="2800">
                <a:solidFill>
                  <a:srgbClr val="000000"/>
                </a:solidFill>
                <a:latin typeface="Georgia"/>
              </a:rPr>
              <a:t>'. </a:t>
            </a:r>
            <a:endParaRPr/>
          </a:p>
        </p:txBody>
      </p:sp>
      <p:pic>
        <p:nvPicPr>
          <p:cNvPr id="369" name="Picture 2" descr=""/>
          <p:cNvPicPr/>
          <p:nvPr/>
        </p:nvPicPr>
        <p:blipFill>
          <a:blip r:embed="rId1"/>
          <a:stretch>
            <a:fillRect/>
          </a:stretch>
        </p:blipFill>
        <p:spPr>
          <a:xfrm>
            <a:off x="4932000" y="3645000"/>
            <a:ext cx="2789640" cy="2865960"/>
          </a:xfrm>
          <a:prstGeom prst="rect">
            <a:avLst/>
          </a:prstGeom>
          <a:ln>
            <a:noFill/>
          </a:ln>
        </p:spPr>
      </p:pic>
      <p:pic>
        <p:nvPicPr>
          <p:cNvPr id="370" name="Picture 3" descr=""/>
          <p:cNvPicPr/>
          <p:nvPr/>
        </p:nvPicPr>
        <p:blipFill>
          <a:blip r:embed="rId2"/>
          <a:stretch>
            <a:fillRect/>
          </a:stretch>
        </p:blipFill>
        <p:spPr>
          <a:xfrm>
            <a:off x="1115640" y="3645000"/>
            <a:ext cx="3095280" cy="3022560"/>
          </a:xfrm>
          <a:prstGeom prst="rect">
            <a:avLst/>
          </a:prstGeom>
          <a:ln>
            <a:noFill/>
          </a:ln>
        </p:spPr>
      </p:pic>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1" name="CustomShape 1"/>
          <p:cNvSpPr/>
          <p:nvPr/>
        </p:nvSpPr>
        <p:spPr>
          <a:xfrm>
            <a:off x="457200" y="633960"/>
            <a:ext cx="8228520" cy="1065600"/>
          </a:xfrm>
          <a:prstGeom prst="rect">
            <a:avLst/>
          </a:prstGeom>
          <a:noFill/>
          <a:ln>
            <a:noFill/>
          </a:ln>
        </p:spPr>
        <p:txBody>
          <a:bodyPr lIns="90000" rIns="90000" tIns="45000" bIns="45000" anchor="ctr"/>
          <a:p>
            <a:r>
              <a:rPr lang="en-IN" sz="4000">
                <a:solidFill>
                  <a:srgbClr val="424456"/>
                </a:solidFill>
                <a:latin typeface="Trebuchet MS"/>
              </a:rPr>
              <a:t>Why CIRCULAR QUEUE</a:t>
            </a:r>
            <a:endParaRPr/>
          </a:p>
          <a:p>
            <a:pPr>
              <a:lnSpc>
                <a:spcPct val="100000"/>
              </a:lnSpc>
            </a:pPr>
            <a:r>
              <a:rPr lang="en-IN" sz="4000">
                <a:solidFill>
                  <a:srgbClr val="424456"/>
                </a:solidFill>
                <a:latin typeface="Trebuchet MS"/>
              </a:rPr>
              <a:t>Drawback of Linear Queue</a:t>
            </a:r>
            <a:endParaRPr/>
          </a:p>
        </p:txBody>
      </p:sp>
      <p:sp>
        <p:nvSpPr>
          <p:cNvPr id="372" name="CustomShape 2"/>
          <p:cNvSpPr/>
          <p:nvPr/>
        </p:nvSpPr>
        <p:spPr>
          <a:xfrm>
            <a:off x="457200" y="1263960"/>
            <a:ext cx="8228520" cy="4323960"/>
          </a:xfrm>
          <a:prstGeom prst="rect">
            <a:avLst/>
          </a:prstGeom>
          <a:noFill/>
          <a:ln>
            <a:noFill/>
          </a:ln>
        </p:spPr>
      </p:sp>
      <p:sp>
        <p:nvSpPr>
          <p:cNvPr id="373" name="CustomShape 3"/>
          <p:cNvSpPr/>
          <p:nvPr/>
        </p:nvSpPr>
        <p:spPr>
          <a:xfrm>
            <a:off x="611640" y="2205000"/>
            <a:ext cx="7392960" cy="1085040"/>
          </a:xfrm>
          <a:prstGeom prst="rect">
            <a:avLst/>
          </a:prstGeom>
          <a:noFill/>
          <a:ln>
            <a:noFill/>
          </a:ln>
        </p:spPr>
        <p:txBody>
          <a:bodyPr lIns="81720" rIns="81720" tIns="42480" bIns="42480"/>
          <a:p>
            <a:pPr algn="just">
              <a:lnSpc>
                <a:spcPct val="150000"/>
              </a:lnSpc>
              <a:buFont typeface="Arial"/>
              <a:buChar char="•"/>
            </a:pPr>
            <a:r>
              <a:rPr lang="en-IN">
                <a:solidFill>
                  <a:srgbClr val="000000"/>
                </a:solidFill>
                <a:latin typeface="Arial"/>
                <a:ea typeface="DejaVu Sans"/>
              </a:rPr>
              <a:t> </a:t>
            </a:r>
            <a:r>
              <a:rPr lang="en-IN">
                <a:solidFill>
                  <a:srgbClr val="000000"/>
                </a:solidFill>
                <a:latin typeface="Arial"/>
                <a:ea typeface="DejaVu Sans"/>
              </a:rPr>
              <a:t>Once the queue is full, even though few elements from the front are deleted and some occupied space is relieved, it is not possible to add anymore new elements, as the rear has already reached the Queue’s rear most position.  </a:t>
            </a:r>
            <a:endParaRPr/>
          </a:p>
        </p:txBody>
      </p:sp>
      <p:pic>
        <p:nvPicPr>
          <p:cNvPr id="374" name="Picture 2" descr=""/>
          <p:cNvPicPr/>
          <p:nvPr/>
        </p:nvPicPr>
        <p:blipFill>
          <a:blip r:embed="rId1"/>
          <a:stretch>
            <a:fillRect/>
          </a:stretch>
        </p:blipFill>
        <p:spPr>
          <a:xfrm>
            <a:off x="1479960" y="4509000"/>
            <a:ext cx="5107320" cy="986400"/>
          </a:xfrm>
          <a:prstGeom prst="rect">
            <a:avLst/>
          </a:prstGeom>
          <a:ln>
            <a:noFill/>
          </a:ln>
        </p:spPr>
      </p:pic>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5" name="CustomShape 1"/>
          <p:cNvSpPr/>
          <p:nvPr/>
        </p:nvSpPr>
        <p:spPr>
          <a:xfrm>
            <a:off x="457200" y="633960"/>
            <a:ext cx="8228520" cy="1065600"/>
          </a:xfrm>
          <a:prstGeom prst="rect">
            <a:avLst/>
          </a:prstGeom>
          <a:noFill/>
          <a:ln>
            <a:noFill/>
          </a:ln>
        </p:spPr>
        <p:txBody>
          <a:bodyPr lIns="90000" rIns="90000" tIns="45000" bIns="45000" anchor="ctr"/>
          <a:p>
            <a:r>
              <a:rPr lang="en-IN" sz="4000">
                <a:solidFill>
                  <a:srgbClr val="424456"/>
                </a:solidFill>
                <a:latin typeface="Trebuchet MS"/>
              </a:rPr>
              <a:t>Why CIRCULAR QUEUE</a:t>
            </a:r>
            <a:endParaRPr/>
          </a:p>
          <a:p>
            <a:pPr>
              <a:lnSpc>
                <a:spcPct val="100000"/>
              </a:lnSpc>
            </a:pPr>
            <a:r>
              <a:rPr lang="en-IN" sz="4000">
                <a:solidFill>
                  <a:srgbClr val="424456"/>
                </a:solidFill>
                <a:latin typeface="Trebuchet MS"/>
              </a:rPr>
              <a:t>Drawback of Linear Queue</a:t>
            </a:r>
            <a:endParaRPr/>
          </a:p>
        </p:txBody>
      </p:sp>
      <p:sp>
        <p:nvSpPr>
          <p:cNvPr id="376" name="CustomShape 2"/>
          <p:cNvSpPr/>
          <p:nvPr/>
        </p:nvSpPr>
        <p:spPr>
          <a:xfrm>
            <a:off x="457200" y="1263960"/>
            <a:ext cx="8228520" cy="4323960"/>
          </a:xfrm>
          <a:prstGeom prst="rect">
            <a:avLst/>
          </a:prstGeom>
          <a:noFill/>
          <a:ln>
            <a:noFill/>
          </a:ln>
        </p:spPr>
      </p:sp>
      <p:pic>
        <p:nvPicPr>
          <p:cNvPr id="377" name="Picture 2" descr=""/>
          <p:cNvPicPr/>
          <p:nvPr/>
        </p:nvPicPr>
        <p:blipFill>
          <a:blip r:embed="rId1"/>
          <a:stretch>
            <a:fillRect/>
          </a:stretch>
        </p:blipFill>
        <p:spPr>
          <a:xfrm>
            <a:off x="1403640" y="2115360"/>
            <a:ext cx="5425200" cy="3976920"/>
          </a:xfrm>
          <a:prstGeom prst="rect">
            <a:avLst/>
          </a:prstGeom>
          <a:ln>
            <a:noFill/>
          </a:ln>
        </p:spPr>
      </p:pic>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8" name="CustomShape 1"/>
          <p:cNvSpPr/>
          <p:nvPr/>
        </p:nvSpPr>
        <p:spPr>
          <a:xfrm>
            <a:off x="3124080" y="6356160"/>
            <a:ext cx="2894400" cy="363600"/>
          </a:xfrm>
          <a:prstGeom prst="rect">
            <a:avLst/>
          </a:prstGeom>
          <a:noFill/>
          <a:ln>
            <a:noFill/>
          </a:ln>
        </p:spPr>
      </p:sp>
      <p:sp>
        <p:nvSpPr>
          <p:cNvPr id="379" name="CustomShape 2"/>
          <p:cNvSpPr/>
          <p:nvPr/>
        </p:nvSpPr>
        <p:spPr>
          <a:xfrm>
            <a:off x="304560" y="1981080"/>
            <a:ext cx="3274920" cy="397440"/>
          </a:xfrm>
          <a:prstGeom prst="rect">
            <a:avLst/>
          </a:prstGeom>
          <a:noFill/>
          <a:ln>
            <a:noFill/>
          </a:ln>
        </p:spPr>
        <p:txBody>
          <a:bodyPr lIns="81720" rIns="81720" tIns="42480" bIns="42480"/>
          <a:p>
            <a:pPr>
              <a:lnSpc>
                <a:spcPct val="100000"/>
              </a:lnSpc>
              <a:buSzPct val="45000"/>
              <a:buFont typeface="StarSymbol"/>
              <a:buChar char="l"/>
            </a:pPr>
            <a:r>
              <a:rPr b="1" lang="en-IN" u="sng">
                <a:solidFill>
                  <a:srgbClr val="000000"/>
                </a:solidFill>
                <a:latin typeface="Arial"/>
                <a:ea typeface="DejaVu Sans"/>
              </a:rPr>
              <a:t>Circular Queue</a:t>
            </a:r>
            <a:endParaRPr/>
          </a:p>
        </p:txBody>
      </p:sp>
      <p:sp>
        <p:nvSpPr>
          <p:cNvPr id="380" name="CustomShape 3"/>
          <p:cNvSpPr/>
          <p:nvPr/>
        </p:nvSpPr>
        <p:spPr>
          <a:xfrm>
            <a:off x="304560" y="2209680"/>
            <a:ext cx="8228160" cy="915480"/>
          </a:xfrm>
          <a:prstGeom prst="rect">
            <a:avLst/>
          </a:prstGeom>
          <a:noFill/>
          <a:ln>
            <a:noFill/>
          </a:ln>
        </p:spPr>
        <p:txBody>
          <a:bodyPr lIns="81720" rIns="81720" tIns="42480" bIns="42480"/>
          <a:p>
            <a:pPr>
              <a:lnSpc>
                <a:spcPct val="200000"/>
              </a:lnSpc>
              <a:buFont typeface="Arial"/>
              <a:buChar char="•"/>
            </a:pPr>
            <a:r>
              <a:rPr lang="en-IN">
                <a:solidFill>
                  <a:srgbClr val="000000"/>
                </a:solidFill>
                <a:latin typeface="Arial"/>
                <a:ea typeface="DejaVu Sans"/>
              </a:rPr>
              <a:t> </a:t>
            </a:r>
            <a:r>
              <a:rPr lang="en-IN">
                <a:solidFill>
                  <a:srgbClr val="000000"/>
                </a:solidFill>
                <a:latin typeface="Arial"/>
                <a:ea typeface="DejaVu Sans"/>
              </a:rPr>
              <a:t>Its structure can be like the following figure:</a:t>
            </a:r>
            <a:endParaRPr/>
          </a:p>
        </p:txBody>
      </p:sp>
      <p:pic>
        <p:nvPicPr>
          <p:cNvPr id="381" name="Picture 275" descr=""/>
          <p:cNvPicPr/>
          <p:nvPr/>
        </p:nvPicPr>
        <p:blipFill>
          <a:blip r:embed="rId1"/>
          <a:stretch>
            <a:fillRect/>
          </a:stretch>
        </p:blipFill>
        <p:spPr>
          <a:xfrm>
            <a:off x="5159520" y="2155320"/>
            <a:ext cx="3721680" cy="2262600"/>
          </a:xfrm>
          <a:prstGeom prst="rect">
            <a:avLst/>
          </a:prstGeom>
          <a:ln w="9360">
            <a:solidFill>
              <a:srgbClr val="000000"/>
            </a:solidFill>
            <a:miter/>
          </a:ln>
        </p:spPr>
      </p:pic>
      <p:sp>
        <p:nvSpPr>
          <p:cNvPr id="382" name="CustomShape 4"/>
          <p:cNvSpPr/>
          <p:nvPr/>
        </p:nvSpPr>
        <p:spPr>
          <a:xfrm>
            <a:off x="5486400" y="4572000"/>
            <a:ext cx="3427560" cy="11786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Figure: Circular Queue  having </a:t>
            </a:r>
            <a:endParaRPr/>
          </a:p>
          <a:p>
            <a:pPr>
              <a:lnSpc>
                <a:spcPct val="100000"/>
              </a:lnSpc>
              <a:buSzPct val="45000"/>
              <a:buFont typeface="StarSymbol"/>
              <a:buChar char="l"/>
            </a:pPr>
            <a:r>
              <a:rPr lang="en-IN">
                <a:solidFill>
                  <a:srgbClr val="000000"/>
                </a:solidFill>
                <a:latin typeface="Arial"/>
                <a:ea typeface="DejaVu Sans"/>
              </a:rPr>
              <a:t>    </a:t>
            </a:r>
            <a:r>
              <a:rPr lang="en-IN">
                <a:solidFill>
                  <a:srgbClr val="000000"/>
                </a:solidFill>
                <a:latin typeface="Arial"/>
                <a:ea typeface="DejaVu Sans"/>
              </a:rPr>
              <a:t>Rear = 5 and Front = 0  </a:t>
            </a:r>
            <a:endParaRPr/>
          </a:p>
        </p:txBody>
      </p:sp>
      <p:sp>
        <p:nvSpPr>
          <p:cNvPr id="383" name="CustomShape 5"/>
          <p:cNvSpPr/>
          <p:nvPr/>
        </p:nvSpPr>
        <p:spPr>
          <a:xfrm>
            <a:off x="304560" y="3214080"/>
            <a:ext cx="5054760" cy="3094200"/>
          </a:xfrm>
          <a:prstGeom prst="rect">
            <a:avLst/>
          </a:prstGeom>
          <a:noFill/>
          <a:ln>
            <a:noFill/>
          </a:ln>
        </p:spPr>
        <p:txBody>
          <a:bodyPr lIns="81720" rIns="81720" tIns="42480" bIns="42480"/>
          <a:p>
            <a:pPr algn="just">
              <a:lnSpc>
                <a:spcPct val="200000"/>
              </a:lnSpc>
              <a:buFont typeface="Arial"/>
              <a:buChar char="•"/>
            </a:pPr>
            <a:r>
              <a:rPr lang="en-IN">
                <a:solidFill>
                  <a:srgbClr val="000000"/>
                </a:solidFill>
                <a:latin typeface="Arial"/>
                <a:ea typeface="DejaVu Sans"/>
              </a:rPr>
              <a:t> </a:t>
            </a:r>
            <a:r>
              <a:rPr lang="en-IN">
                <a:solidFill>
                  <a:srgbClr val="000000"/>
                </a:solidFill>
                <a:latin typeface="Arial"/>
                <a:ea typeface="DejaVu Sans"/>
              </a:rPr>
              <a:t>In circular queue, once the Queue is full the</a:t>
            </a:r>
            <a:endParaRPr/>
          </a:p>
          <a:p>
            <a:pPr algn="just">
              <a:lnSpc>
                <a:spcPct val="200000"/>
              </a:lnSpc>
              <a:buSzPct val="45000"/>
              <a:buFont typeface="StarSymbol"/>
              <a:buChar char="l"/>
            </a:pPr>
            <a:r>
              <a:rPr lang="en-IN">
                <a:solidFill>
                  <a:srgbClr val="000000"/>
                </a:solidFill>
                <a:latin typeface="Arial"/>
                <a:ea typeface="DejaVu Sans"/>
              </a:rPr>
              <a:t>  </a:t>
            </a:r>
            <a:r>
              <a:rPr lang="en-IN">
                <a:solidFill>
                  <a:srgbClr val="000000"/>
                </a:solidFill>
                <a:latin typeface="Arial"/>
                <a:ea typeface="DejaVu Sans"/>
              </a:rPr>
              <a:t>"First" element of the Queue becomes the </a:t>
            </a:r>
            <a:endParaRPr/>
          </a:p>
          <a:p>
            <a:pPr algn="just">
              <a:lnSpc>
                <a:spcPct val="200000"/>
              </a:lnSpc>
              <a:buSzPct val="45000"/>
              <a:buFont typeface="StarSymbol"/>
              <a:buChar char="l"/>
            </a:pPr>
            <a:r>
              <a:rPr lang="en-IN">
                <a:solidFill>
                  <a:srgbClr val="000000"/>
                </a:solidFill>
                <a:latin typeface="Arial"/>
                <a:ea typeface="DejaVu Sans"/>
              </a:rPr>
              <a:t>  </a:t>
            </a:r>
            <a:r>
              <a:rPr lang="en-IN">
                <a:solidFill>
                  <a:srgbClr val="000000"/>
                </a:solidFill>
                <a:latin typeface="Arial"/>
                <a:ea typeface="DejaVu Sans"/>
              </a:rPr>
              <a:t>"Rear" most element, if and only if the "Front" has moved forward. otherwise it will again be a "Queue overflow" state.</a:t>
            </a:r>
            <a:endParaRPr/>
          </a:p>
        </p:txBody>
      </p:sp>
      <p:sp>
        <p:nvSpPr>
          <p:cNvPr id="384" name="CustomShape 6"/>
          <p:cNvSpPr/>
          <p:nvPr/>
        </p:nvSpPr>
        <p:spPr>
          <a:xfrm>
            <a:off x="457200" y="561960"/>
            <a:ext cx="8228520" cy="1065600"/>
          </a:xfrm>
          <a:prstGeom prst="rect">
            <a:avLst/>
          </a:prstGeom>
          <a:noFill/>
          <a:ln>
            <a:noFill/>
          </a:ln>
        </p:spPr>
        <p:txBody>
          <a:bodyPr lIns="90000" rIns="90000" tIns="45000" bIns="45000"/>
          <a:p>
            <a:pPr>
              <a:lnSpc>
                <a:spcPct val="100000"/>
              </a:lnSpc>
            </a:pPr>
            <a:r>
              <a:rPr lang="en-IN" sz="4000">
                <a:solidFill>
                  <a:srgbClr val="424456"/>
                </a:solidFill>
                <a:latin typeface="Trebuchet MS"/>
                <a:ea typeface="DejaVu Sans"/>
              </a:rPr>
              <a:t>CIRCULAR QUEUE</a:t>
            </a:r>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5" name="CustomShape 1"/>
          <p:cNvSpPr/>
          <p:nvPr/>
        </p:nvSpPr>
        <p:spPr>
          <a:xfrm>
            <a:off x="3124080" y="6356160"/>
            <a:ext cx="2894400" cy="363600"/>
          </a:xfrm>
          <a:prstGeom prst="rect">
            <a:avLst/>
          </a:prstGeom>
          <a:noFill/>
          <a:ln>
            <a:noFill/>
          </a:ln>
        </p:spPr>
      </p:sp>
      <p:sp>
        <p:nvSpPr>
          <p:cNvPr id="386" name="CustomShape 2"/>
          <p:cNvSpPr/>
          <p:nvPr/>
        </p:nvSpPr>
        <p:spPr>
          <a:xfrm>
            <a:off x="275760" y="84240"/>
            <a:ext cx="8456760" cy="397440"/>
          </a:xfrm>
          <a:prstGeom prst="rect">
            <a:avLst/>
          </a:prstGeom>
          <a:noFill/>
          <a:ln>
            <a:noFill/>
          </a:ln>
        </p:spPr>
        <p:txBody>
          <a:bodyPr lIns="81720" rIns="81720" tIns="42480" bIns="42480"/>
          <a:p>
            <a:pPr>
              <a:lnSpc>
                <a:spcPct val="100000"/>
              </a:lnSpc>
              <a:buSzPct val="45000"/>
              <a:buFont typeface="StarSymbol"/>
              <a:buChar char="l"/>
            </a:pPr>
            <a:r>
              <a:rPr b="1" lang="en-IN" u="sng">
                <a:solidFill>
                  <a:srgbClr val="000000"/>
                </a:solidFill>
                <a:latin typeface="Arial"/>
                <a:ea typeface="Arial"/>
              </a:rPr>
              <a:t>Algorithms for Insert and Delete Operations in Circular Queue</a:t>
            </a:r>
            <a:endParaRPr/>
          </a:p>
        </p:txBody>
      </p:sp>
      <p:sp>
        <p:nvSpPr>
          <p:cNvPr id="387" name="CustomShape 3"/>
          <p:cNvSpPr/>
          <p:nvPr/>
        </p:nvSpPr>
        <p:spPr>
          <a:xfrm>
            <a:off x="290160" y="457200"/>
            <a:ext cx="8533080" cy="5716080"/>
          </a:xfrm>
          <a:prstGeom prst="rect">
            <a:avLst/>
          </a:prstGeom>
          <a:noFill/>
          <a:ln>
            <a:noFill/>
          </a:ln>
        </p:spPr>
        <p:txBody>
          <a:bodyPr lIns="81720" rIns="81720" tIns="42480" bIns="42480"/>
          <a:p>
            <a:pPr algn="just">
              <a:lnSpc>
                <a:spcPct val="150000"/>
              </a:lnSpc>
              <a:buSzPct val="45000"/>
              <a:buFont typeface="StarSymbol"/>
              <a:buChar char="l"/>
            </a:pPr>
            <a:r>
              <a:rPr b="1" lang="en-IN" u="sng">
                <a:solidFill>
                  <a:srgbClr val="000000"/>
                </a:solidFill>
                <a:latin typeface="Arial"/>
                <a:ea typeface="Arial"/>
              </a:rPr>
              <a:t>For Insert Operation</a:t>
            </a:r>
            <a:endParaRPr/>
          </a:p>
          <a:p>
            <a:pPr algn="just">
              <a:lnSpc>
                <a:spcPct val="150000"/>
              </a:lnSpc>
              <a:buSzPct val="45000"/>
              <a:buFont typeface="StarSymbol"/>
              <a:buChar char="l"/>
            </a:pPr>
            <a:r>
              <a:rPr lang="en-IN" u="sng">
                <a:solidFill>
                  <a:srgbClr val="000000"/>
                </a:solidFill>
                <a:latin typeface="Arial"/>
                <a:ea typeface="Arial"/>
              </a:rPr>
              <a:t>Insert-Circular-Q(CQueue, Rear, Front, N, Item)</a:t>
            </a:r>
            <a:endParaRPr/>
          </a:p>
          <a:p>
            <a:pPr algn="just">
              <a:lnSpc>
                <a:spcPct val="150000"/>
              </a:lnSpc>
              <a:buSzPct val="45000"/>
              <a:buFont typeface="StarSymbol"/>
              <a:buChar char="l"/>
            </a:pPr>
            <a:r>
              <a:rPr lang="en-IN">
                <a:solidFill>
                  <a:srgbClr val="000000"/>
                </a:solidFill>
                <a:latin typeface="Arial"/>
                <a:ea typeface="Arial"/>
              </a:rPr>
              <a:t>Here, CQueue is a circular queue where to store data. Rear represents the location in which the data element is to be inserted and Front represents the location from which the data element is to be removed.  Here N is the maximum size of CQueue and finally, Item is the new item to be added. Initailly Rear = 0 and Front = 0.</a:t>
            </a:r>
            <a:endParaRPr/>
          </a:p>
          <a:p>
            <a:pPr>
              <a:lnSpc>
                <a:spcPct val="150000"/>
              </a:lnSpc>
              <a:buSzPct val="45000"/>
              <a:buFont typeface="StarSymbol"/>
              <a:buChar char="l"/>
            </a:pPr>
            <a:r>
              <a:rPr lang="en-IN">
                <a:solidFill>
                  <a:srgbClr val="000000"/>
                </a:solidFill>
                <a:latin typeface="Arial"/>
                <a:ea typeface="Arial"/>
              </a:rPr>
              <a:t>1.  If Front = 0 and Rear = 0 then Set Front := 1 and go to step 4.</a:t>
            </a:r>
            <a:endParaRPr/>
          </a:p>
          <a:p>
            <a:pPr>
              <a:lnSpc>
                <a:spcPct val="150000"/>
              </a:lnSpc>
              <a:buSzPct val="45000"/>
              <a:buFont typeface="StarSymbol"/>
              <a:buChar char="l"/>
            </a:pPr>
            <a:r>
              <a:rPr lang="en-IN">
                <a:solidFill>
                  <a:srgbClr val="000000"/>
                </a:solidFill>
                <a:latin typeface="Arial"/>
                <a:ea typeface="Arial"/>
              </a:rPr>
              <a:t>2.  If  Front =1 and Rear = N or Front = Rear + 1 </a:t>
            </a:r>
            <a:endParaRPr/>
          </a:p>
          <a:p>
            <a:pPr>
              <a:lnSpc>
                <a:spcPct val="150000"/>
              </a:lnSpc>
              <a:buSzPct val="45000"/>
              <a:buFont typeface="StarSymbol"/>
              <a:buChar char="l"/>
            </a:pPr>
            <a:r>
              <a:rPr lang="en-IN">
                <a:solidFill>
                  <a:srgbClr val="000000"/>
                </a:solidFill>
                <a:latin typeface="Arial"/>
                <a:ea typeface="Arial"/>
              </a:rPr>
              <a:t>            </a:t>
            </a:r>
            <a:r>
              <a:rPr lang="en-IN">
                <a:solidFill>
                  <a:srgbClr val="000000"/>
                </a:solidFill>
                <a:latin typeface="Arial"/>
                <a:ea typeface="Arial"/>
              </a:rPr>
              <a:t>then Print: “Circular Queue Overflow” and Return.</a:t>
            </a:r>
            <a:endParaRPr/>
          </a:p>
          <a:p>
            <a:pPr>
              <a:lnSpc>
                <a:spcPct val="150000"/>
              </a:lnSpc>
              <a:buSzPct val="45000"/>
              <a:buFont typeface="StarSymbol"/>
              <a:buChar char="l"/>
            </a:pPr>
            <a:r>
              <a:rPr lang="en-IN">
                <a:solidFill>
                  <a:srgbClr val="000000"/>
                </a:solidFill>
                <a:latin typeface="Arial"/>
                <a:ea typeface="Arial"/>
              </a:rPr>
              <a:t>3.  If Rear = N  then Set Rear := 1 and go to step 5.</a:t>
            </a:r>
            <a:endParaRPr/>
          </a:p>
          <a:p>
            <a:pPr>
              <a:lnSpc>
                <a:spcPct val="150000"/>
              </a:lnSpc>
              <a:buSzPct val="45000"/>
              <a:buFont typeface="StarSymbol"/>
              <a:buChar char="l"/>
            </a:pPr>
            <a:r>
              <a:rPr lang="en-IN">
                <a:solidFill>
                  <a:srgbClr val="000000"/>
                </a:solidFill>
                <a:latin typeface="Arial"/>
                <a:ea typeface="Arial"/>
              </a:rPr>
              <a:t>4.  Set Rear := Rear + 1</a:t>
            </a:r>
            <a:endParaRPr/>
          </a:p>
          <a:p>
            <a:pPr>
              <a:lnSpc>
                <a:spcPct val="150000"/>
              </a:lnSpc>
              <a:buSzPct val="45000"/>
              <a:buFont typeface="StarSymbol"/>
              <a:buChar char="l"/>
            </a:pPr>
            <a:r>
              <a:rPr lang="en-IN">
                <a:solidFill>
                  <a:srgbClr val="000000"/>
                </a:solidFill>
                <a:latin typeface="Arial"/>
                <a:ea typeface="Arial"/>
              </a:rPr>
              <a:t>5.  Set CQueue [Rear] := Item.</a:t>
            </a:r>
            <a:endParaRPr/>
          </a:p>
          <a:p>
            <a:pPr>
              <a:lnSpc>
                <a:spcPct val="150000"/>
              </a:lnSpc>
              <a:buSzPct val="45000"/>
              <a:buFont typeface="StarSymbol"/>
              <a:buChar char="l"/>
            </a:pPr>
            <a:r>
              <a:rPr lang="en-IN">
                <a:solidFill>
                  <a:srgbClr val="000000"/>
                </a:solidFill>
                <a:latin typeface="Arial"/>
                <a:ea typeface="Arial"/>
              </a:rPr>
              <a:t>6.  Return</a:t>
            </a:r>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8" name="CustomShape 1"/>
          <p:cNvSpPr/>
          <p:nvPr/>
        </p:nvSpPr>
        <p:spPr>
          <a:xfrm>
            <a:off x="3124080" y="6356160"/>
            <a:ext cx="2894400" cy="363600"/>
          </a:xfrm>
          <a:prstGeom prst="rect">
            <a:avLst/>
          </a:prstGeom>
          <a:noFill/>
          <a:ln>
            <a:noFill/>
          </a:ln>
        </p:spPr>
      </p:sp>
      <p:sp>
        <p:nvSpPr>
          <p:cNvPr id="389" name="CustomShape 2"/>
          <p:cNvSpPr/>
          <p:nvPr/>
        </p:nvSpPr>
        <p:spPr>
          <a:xfrm>
            <a:off x="277920" y="217080"/>
            <a:ext cx="8456760" cy="5860440"/>
          </a:xfrm>
          <a:prstGeom prst="rect">
            <a:avLst/>
          </a:prstGeom>
          <a:noFill/>
          <a:ln>
            <a:noFill/>
          </a:ln>
        </p:spPr>
        <p:txBody>
          <a:bodyPr lIns="81720" rIns="81720" tIns="42480" bIns="42480"/>
          <a:p>
            <a:pPr>
              <a:lnSpc>
                <a:spcPct val="150000"/>
              </a:lnSpc>
              <a:buSzPct val="45000"/>
              <a:buFont typeface="StarSymbol"/>
              <a:buChar char="l"/>
            </a:pPr>
            <a:r>
              <a:rPr b="1" lang="en-IN" u="sng">
                <a:solidFill>
                  <a:srgbClr val="000000"/>
                </a:solidFill>
                <a:latin typeface="Arial"/>
                <a:ea typeface="Arial"/>
              </a:rPr>
              <a:t>For Delete Operation</a:t>
            </a:r>
            <a:endParaRPr/>
          </a:p>
          <a:p>
            <a:pPr>
              <a:lnSpc>
                <a:spcPct val="150000"/>
              </a:lnSpc>
              <a:buSzPct val="45000"/>
              <a:buFont typeface="StarSymbol"/>
              <a:buChar char="l"/>
            </a:pPr>
            <a:r>
              <a:rPr lang="en-IN" u="sng">
                <a:solidFill>
                  <a:srgbClr val="000000"/>
                </a:solidFill>
                <a:latin typeface="Arial"/>
                <a:ea typeface="Arial"/>
              </a:rPr>
              <a:t>Delete-Circular-Q(CQueue, Front, Rear, Item)</a:t>
            </a:r>
            <a:endParaRPr/>
          </a:p>
          <a:p>
            <a:pPr algn="just">
              <a:lnSpc>
                <a:spcPct val="150000"/>
              </a:lnSpc>
              <a:buSzPct val="45000"/>
              <a:buFont typeface="StarSymbol"/>
              <a:buChar char="l"/>
            </a:pPr>
            <a:r>
              <a:rPr lang="en-IN">
                <a:solidFill>
                  <a:srgbClr val="000000"/>
                </a:solidFill>
                <a:latin typeface="Arial"/>
                <a:ea typeface="Arial"/>
              </a:rPr>
              <a:t>Here, CQueue is the place where data are stored. Rear represents the location in which the data element is to be inserted and Front represents the location from which the data element is to be removed. Front element is assigned to Item. Initially, Front = 1.</a:t>
            </a:r>
            <a:endParaRPr/>
          </a:p>
          <a:p>
            <a:pPr algn="just">
              <a:lnSpc>
                <a:spcPct val="150000"/>
              </a:lnSpc>
            </a:pPr>
            <a:endParaRPr/>
          </a:p>
          <a:p>
            <a:pPr>
              <a:lnSpc>
                <a:spcPct val="150000"/>
              </a:lnSpc>
              <a:buSzPct val="45000"/>
              <a:buFont typeface="StarSymbol"/>
              <a:buChar char="l"/>
            </a:pPr>
            <a:r>
              <a:rPr lang="en-IN">
                <a:solidFill>
                  <a:srgbClr val="000000"/>
                </a:solidFill>
                <a:latin typeface="Arial"/>
                <a:ea typeface="Arial"/>
              </a:rPr>
              <a:t>1. If Front = 0 then </a:t>
            </a:r>
            <a:endParaRPr/>
          </a:p>
          <a:p>
            <a:pPr>
              <a:lnSpc>
                <a:spcPct val="150000"/>
              </a:lnSpc>
              <a:buSzPct val="45000"/>
              <a:buFont typeface="StarSymbol"/>
              <a:buChar char="l"/>
            </a:pPr>
            <a:r>
              <a:rPr lang="en-IN">
                <a:solidFill>
                  <a:srgbClr val="000000"/>
                </a:solidFill>
                <a:latin typeface="Arial"/>
                <a:ea typeface="Arial"/>
              </a:rPr>
              <a:t>            </a:t>
            </a:r>
            <a:r>
              <a:rPr lang="en-IN">
                <a:solidFill>
                  <a:srgbClr val="000000"/>
                </a:solidFill>
                <a:latin typeface="Arial"/>
                <a:ea typeface="Arial"/>
              </a:rPr>
              <a:t>Print: “Circular Queue Underflow” and Return</a:t>
            </a:r>
            <a:r>
              <a:rPr lang="en-IN" sz="1300">
                <a:solidFill>
                  <a:srgbClr val="000000"/>
                </a:solidFill>
                <a:latin typeface="Arial"/>
                <a:ea typeface="Arial"/>
              </a:rPr>
              <a:t>.         </a:t>
            </a:r>
            <a:r>
              <a:rPr lang="en-IN" sz="1500">
                <a:solidFill>
                  <a:srgbClr val="000000"/>
                </a:solidFill>
                <a:latin typeface="Arial"/>
                <a:ea typeface="Arial"/>
              </a:rPr>
              <a:t>/*..Delete without Insertion</a:t>
            </a:r>
            <a:endParaRPr/>
          </a:p>
          <a:p>
            <a:pPr>
              <a:lnSpc>
                <a:spcPct val="150000"/>
              </a:lnSpc>
              <a:buSzPct val="45000"/>
              <a:buFont typeface="StarSymbol"/>
              <a:buChar char="l"/>
            </a:pPr>
            <a:r>
              <a:rPr lang="en-IN" sz="1500">
                <a:solidFill>
                  <a:srgbClr val="000000"/>
                </a:solidFill>
                <a:latin typeface="Arial"/>
                <a:ea typeface="Arial"/>
              </a:rPr>
              <a:t>2. Set Item := CQueue [Front]</a:t>
            </a:r>
            <a:endParaRPr/>
          </a:p>
          <a:p>
            <a:pPr>
              <a:lnSpc>
                <a:spcPct val="150000"/>
              </a:lnSpc>
              <a:buSzPct val="45000"/>
              <a:buFont typeface="StarSymbol"/>
              <a:buChar char="l"/>
            </a:pPr>
            <a:r>
              <a:rPr lang="en-IN" sz="1500">
                <a:solidFill>
                  <a:srgbClr val="000000"/>
                </a:solidFill>
                <a:latin typeface="Arial"/>
                <a:ea typeface="Arial"/>
              </a:rPr>
              <a:t>3. If Front = N then Set Front = 1 and Return.</a:t>
            </a:r>
            <a:endParaRPr/>
          </a:p>
          <a:p>
            <a:pPr>
              <a:lnSpc>
                <a:spcPct val="150000"/>
              </a:lnSpc>
              <a:buSzPct val="45000"/>
              <a:buFont typeface="StarSymbol"/>
              <a:buChar char="l"/>
            </a:pPr>
            <a:r>
              <a:rPr lang="en-IN" sz="1500">
                <a:solidFill>
                  <a:srgbClr val="000000"/>
                </a:solidFill>
                <a:latin typeface="Arial"/>
                <a:ea typeface="Arial"/>
              </a:rPr>
              <a:t>4. If Front = Rear then Set Front = 0 and Rear = 0 and Return.</a:t>
            </a:r>
            <a:endParaRPr/>
          </a:p>
          <a:p>
            <a:pPr>
              <a:lnSpc>
                <a:spcPct val="150000"/>
              </a:lnSpc>
              <a:buSzPct val="45000"/>
              <a:buFont typeface="StarSymbol"/>
              <a:buChar char="l"/>
            </a:pPr>
            <a:r>
              <a:rPr lang="en-IN" sz="1500">
                <a:solidFill>
                  <a:srgbClr val="000000"/>
                </a:solidFill>
                <a:latin typeface="Arial"/>
                <a:ea typeface="Arial"/>
              </a:rPr>
              <a:t>5. Set Front := Front + 1 </a:t>
            </a:r>
            <a:endParaRPr/>
          </a:p>
          <a:p>
            <a:pPr>
              <a:lnSpc>
                <a:spcPct val="150000"/>
              </a:lnSpc>
              <a:buSzPct val="45000"/>
              <a:buFont typeface="StarSymbol"/>
              <a:buChar char="l"/>
            </a:pPr>
            <a:r>
              <a:rPr lang="en-IN" sz="1500">
                <a:solidFill>
                  <a:srgbClr val="000000"/>
                </a:solidFill>
                <a:latin typeface="Arial"/>
                <a:ea typeface="Arial"/>
              </a:rPr>
              <a:t>6. Return.</a:t>
            </a:r>
            <a:endParaRPr/>
          </a:p>
          <a:p>
            <a:pPr>
              <a:lnSpc>
                <a:spcPct val="150000"/>
              </a:lnSpc>
            </a:pPr>
            <a:endParaRPr/>
          </a:p>
        </p:txBody>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0" name="CustomShape 1"/>
          <p:cNvSpPr/>
          <p:nvPr/>
        </p:nvSpPr>
        <p:spPr>
          <a:xfrm>
            <a:off x="3124080" y="6356160"/>
            <a:ext cx="2894400" cy="363600"/>
          </a:xfrm>
          <a:prstGeom prst="rect">
            <a:avLst/>
          </a:prstGeom>
          <a:noFill/>
          <a:ln>
            <a:noFill/>
          </a:ln>
        </p:spPr>
      </p:sp>
      <p:sp>
        <p:nvSpPr>
          <p:cNvPr id="391" name="CustomShape 2"/>
          <p:cNvSpPr/>
          <p:nvPr/>
        </p:nvSpPr>
        <p:spPr>
          <a:xfrm>
            <a:off x="304920" y="166680"/>
            <a:ext cx="853272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Example: Consider the following circular queue with N = 5.</a:t>
            </a:r>
            <a:endParaRPr/>
          </a:p>
        </p:txBody>
      </p:sp>
      <p:pic>
        <p:nvPicPr>
          <p:cNvPr id="392" name="Picture 285" descr=""/>
          <p:cNvPicPr/>
          <p:nvPr/>
        </p:nvPicPr>
        <p:blipFill>
          <a:blip r:embed="rId1"/>
          <a:stretch>
            <a:fillRect/>
          </a:stretch>
        </p:blipFill>
        <p:spPr>
          <a:xfrm>
            <a:off x="995400" y="969480"/>
            <a:ext cx="1579680" cy="1484640"/>
          </a:xfrm>
          <a:prstGeom prst="rect">
            <a:avLst/>
          </a:prstGeom>
          <a:ln>
            <a:noFill/>
          </a:ln>
        </p:spPr>
      </p:pic>
      <p:sp>
        <p:nvSpPr>
          <p:cNvPr id="393" name="CustomShape 3"/>
          <p:cNvSpPr/>
          <p:nvPr/>
        </p:nvSpPr>
        <p:spPr>
          <a:xfrm>
            <a:off x="366840" y="574560"/>
            <a:ext cx="336564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 Initially, Rear = 0, Front =0.</a:t>
            </a:r>
            <a:endParaRPr/>
          </a:p>
        </p:txBody>
      </p:sp>
      <p:sp>
        <p:nvSpPr>
          <p:cNvPr id="394" name="CustomShape 4"/>
          <p:cNvSpPr/>
          <p:nvPr/>
        </p:nvSpPr>
        <p:spPr>
          <a:xfrm>
            <a:off x="353520" y="2499840"/>
            <a:ext cx="350388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2. Insert 10, Rear = 1, Front = 1.</a:t>
            </a:r>
            <a:endParaRPr/>
          </a:p>
        </p:txBody>
      </p:sp>
      <p:pic>
        <p:nvPicPr>
          <p:cNvPr id="395" name="Picture 288" descr=""/>
          <p:cNvPicPr/>
          <p:nvPr/>
        </p:nvPicPr>
        <p:blipFill>
          <a:blip r:embed="rId2"/>
          <a:stretch>
            <a:fillRect/>
          </a:stretch>
        </p:blipFill>
        <p:spPr>
          <a:xfrm>
            <a:off x="1084320" y="2854440"/>
            <a:ext cx="1598760" cy="1474920"/>
          </a:xfrm>
          <a:prstGeom prst="rect">
            <a:avLst/>
          </a:prstGeom>
          <a:ln>
            <a:noFill/>
          </a:ln>
        </p:spPr>
      </p:pic>
      <p:sp>
        <p:nvSpPr>
          <p:cNvPr id="396" name="CustomShape 5"/>
          <p:cNvSpPr/>
          <p:nvPr/>
        </p:nvSpPr>
        <p:spPr>
          <a:xfrm>
            <a:off x="380880" y="4314960"/>
            <a:ext cx="350388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3. Insert 50, Rear = 2, Front = 1.</a:t>
            </a:r>
            <a:endParaRPr/>
          </a:p>
        </p:txBody>
      </p:sp>
      <p:pic>
        <p:nvPicPr>
          <p:cNvPr id="397" name="Picture 290" descr=""/>
          <p:cNvPicPr/>
          <p:nvPr/>
        </p:nvPicPr>
        <p:blipFill>
          <a:blip r:embed="rId3"/>
          <a:stretch>
            <a:fillRect/>
          </a:stretch>
        </p:blipFill>
        <p:spPr>
          <a:xfrm>
            <a:off x="1133280" y="4723920"/>
            <a:ext cx="1608120" cy="1484640"/>
          </a:xfrm>
          <a:prstGeom prst="rect">
            <a:avLst/>
          </a:prstGeom>
          <a:ln>
            <a:noFill/>
          </a:ln>
        </p:spPr>
      </p:pic>
      <p:sp>
        <p:nvSpPr>
          <p:cNvPr id="398" name="CustomShape 6"/>
          <p:cNvSpPr/>
          <p:nvPr/>
        </p:nvSpPr>
        <p:spPr>
          <a:xfrm>
            <a:off x="4405320" y="603360"/>
            <a:ext cx="389916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4. Insert 20, Rear = 3, Front = 0.</a:t>
            </a:r>
            <a:endParaRPr/>
          </a:p>
        </p:txBody>
      </p:sp>
      <p:pic>
        <p:nvPicPr>
          <p:cNvPr id="399" name="Picture 292" descr=""/>
          <p:cNvPicPr/>
          <p:nvPr/>
        </p:nvPicPr>
        <p:blipFill>
          <a:blip r:embed="rId4"/>
          <a:stretch>
            <a:fillRect/>
          </a:stretch>
        </p:blipFill>
        <p:spPr>
          <a:xfrm>
            <a:off x="5257800" y="969480"/>
            <a:ext cx="1465560" cy="1513080"/>
          </a:xfrm>
          <a:prstGeom prst="rect">
            <a:avLst/>
          </a:prstGeom>
          <a:ln>
            <a:noFill/>
          </a:ln>
        </p:spPr>
      </p:pic>
      <p:sp>
        <p:nvSpPr>
          <p:cNvPr id="400" name="CustomShape 7"/>
          <p:cNvSpPr/>
          <p:nvPr/>
        </p:nvSpPr>
        <p:spPr>
          <a:xfrm>
            <a:off x="4343040" y="2514240"/>
            <a:ext cx="365616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5. Insert 70, Rear = 4, Front = 1.</a:t>
            </a:r>
            <a:endParaRPr/>
          </a:p>
        </p:txBody>
      </p:sp>
      <p:pic>
        <p:nvPicPr>
          <p:cNvPr id="401" name="Picture 294" descr=""/>
          <p:cNvPicPr/>
          <p:nvPr/>
        </p:nvPicPr>
        <p:blipFill>
          <a:blip r:embed="rId5"/>
          <a:stretch>
            <a:fillRect/>
          </a:stretch>
        </p:blipFill>
        <p:spPr>
          <a:xfrm>
            <a:off x="5187960" y="2895120"/>
            <a:ext cx="1712880" cy="1513080"/>
          </a:xfrm>
          <a:prstGeom prst="rect">
            <a:avLst/>
          </a:prstGeom>
          <a:ln>
            <a:noFill/>
          </a:ln>
        </p:spPr>
      </p:pic>
      <p:sp>
        <p:nvSpPr>
          <p:cNvPr id="402" name="CustomShape 8"/>
          <p:cNvSpPr/>
          <p:nvPr/>
        </p:nvSpPr>
        <p:spPr>
          <a:xfrm>
            <a:off x="4419720" y="4266720"/>
            <a:ext cx="388476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6. Delete front, Rear = 4, Front = 2.</a:t>
            </a:r>
            <a:endParaRPr/>
          </a:p>
        </p:txBody>
      </p:sp>
      <p:pic>
        <p:nvPicPr>
          <p:cNvPr id="403" name="Picture 296" descr=""/>
          <p:cNvPicPr/>
          <p:nvPr/>
        </p:nvPicPr>
        <p:blipFill>
          <a:blip r:embed="rId6"/>
          <a:stretch>
            <a:fillRect/>
          </a:stretch>
        </p:blipFill>
        <p:spPr>
          <a:xfrm>
            <a:off x="5263920" y="4606920"/>
            <a:ext cx="1674720" cy="1532160"/>
          </a:xfrm>
          <a:prstGeom prst="rect">
            <a:avLst/>
          </a:prstGeom>
          <a:ln>
            <a:noFill/>
          </a:ln>
        </p:spPr>
      </p:pic>
      <p:sp>
        <p:nvSpPr>
          <p:cNvPr id="404" name="CustomShape 9"/>
          <p:cNvSpPr/>
          <p:nvPr/>
        </p:nvSpPr>
        <p:spPr>
          <a:xfrm>
            <a:off x="692280" y="282528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05" name="CustomShape 10"/>
          <p:cNvSpPr/>
          <p:nvPr/>
        </p:nvSpPr>
        <p:spPr>
          <a:xfrm>
            <a:off x="2437920" y="472392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06" name="CustomShape 11"/>
          <p:cNvSpPr/>
          <p:nvPr/>
        </p:nvSpPr>
        <p:spPr>
          <a:xfrm>
            <a:off x="6705720" y="181404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07" name="CustomShape 12"/>
          <p:cNvSpPr/>
          <p:nvPr/>
        </p:nvSpPr>
        <p:spPr>
          <a:xfrm>
            <a:off x="5430960" y="410040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08" name="CustomShape 13"/>
          <p:cNvSpPr/>
          <p:nvPr/>
        </p:nvSpPr>
        <p:spPr>
          <a:xfrm>
            <a:off x="5486400" y="589572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09" name="CustomShape 14"/>
          <p:cNvSpPr/>
          <p:nvPr/>
        </p:nvSpPr>
        <p:spPr>
          <a:xfrm>
            <a:off x="685800" y="301320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10" name="CustomShape 15"/>
          <p:cNvSpPr/>
          <p:nvPr/>
        </p:nvSpPr>
        <p:spPr>
          <a:xfrm>
            <a:off x="838080" y="467640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11" name="CustomShape 16"/>
          <p:cNvSpPr/>
          <p:nvPr/>
        </p:nvSpPr>
        <p:spPr>
          <a:xfrm>
            <a:off x="4841640" y="97632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12" name="CustomShape 17"/>
          <p:cNvSpPr/>
          <p:nvPr/>
        </p:nvSpPr>
        <p:spPr>
          <a:xfrm>
            <a:off x="4952880" y="288108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13" name="CustomShape 18"/>
          <p:cNvSpPr/>
          <p:nvPr/>
        </p:nvSpPr>
        <p:spPr>
          <a:xfrm>
            <a:off x="6629400" y="465408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14" name="CustomShape 19"/>
          <p:cNvSpPr/>
          <p:nvPr/>
        </p:nvSpPr>
        <p:spPr>
          <a:xfrm>
            <a:off x="2089800" y="6107040"/>
            <a:ext cx="4505400" cy="1103760"/>
          </a:xfrm>
          <a:prstGeom prst="rect">
            <a:avLst/>
          </a:prstGeom>
          <a:noFill/>
          <a:ln>
            <a:noFill/>
          </a:ln>
        </p:spPr>
        <p:txBody>
          <a:bodyPr lIns="81720" rIns="81720" tIns="40680" bIns="40680"/>
          <a:p>
            <a:pPr>
              <a:lnSpc>
                <a:spcPct val="100000"/>
              </a:lnSpc>
            </a:pPr>
            <a:r>
              <a:rPr lang="en-IN">
                <a:solidFill>
                  <a:srgbClr val="000000"/>
                </a:solidFill>
                <a:latin typeface="Arial"/>
                <a:ea typeface="DejaVu Sans"/>
              </a:rPr>
              <a:t>For 1         Rear = Rear % MAX         </a:t>
            </a:r>
            <a:endParaRPr/>
          </a:p>
          <a:p>
            <a:pPr>
              <a:lnSpc>
                <a:spcPct val="100000"/>
              </a:lnSpc>
            </a:pPr>
            <a:r>
              <a:rPr lang="en-IN">
                <a:solidFill>
                  <a:srgbClr val="000000"/>
                </a:solidFill>
                <a:latin typeface="Arial"/>
                <a:ea typeface="DejaVu Sans"/>
              </a:rPr>
              <a:t>For 0         Rear = Rear+1 % MAX                         </a:t>
            </a:r>
            <a:endParaRPr/>
          </a:p>
          <a:p>
            <a:pPr>
              <a:lnSpc>
                <a:spcPct val="100000"/>
              </a:lnSpc>
            </a:pPr>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15" name="CustomShape 1"/>
          <p:cNvSpPr/>
          <p:nvPr/>
        </p:nvSpPr>
        <p:spPr>
          <a:xfrm>
            <a:off x="3124080" y="6356160"/>
            <a:ext cx="2894400" cy="363600"/>
          </a:xfrm>
          <a:prstGeom prst="rect">
            <a:avLst/>
          </a:prstGeom>
          <a:noFill/>
          <a:ln>
            <a:noFill/>
          </a:ln>
        </p:spPr>
      </p:sp>
      <p:sp>
        <p:nvSpPr>
          <p:cNvPr id="416" name="CustomShape 2"/>
          <p:cNvSpPr/>
          <p:nvPr/>
        </p:nvSpPr>
        <p:spPr>
          <a:xfrm>
            <a:off x="304560" y="380520"/>
            <a:ext cx="373212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7. Insert 100, Rear = 5, Front = 2.</a:t>
            </a:r>
            <a:endParaRPr/>
          </a:p>
        </p:txBody>
      </p:sp>
      <p:pic>
        <p:nvPicPr>
          <p:cNvPr id="417" name="Picture 310" descr=""/>
          <p:cNvPicPr/>
          <p:nvPr/>
        </p:nvPicPr>
        <p:blipFill>
          <a:blip r:embed="rId1"/>
          <a:stretch>
            <a:fillRect/>
          </a:stretch>
        </p:blipFill>
        <p:spPr>
          <a:xfrm>
            <a:off x="761760" y="768240"/>
            <a:ext cx="1674720" cy="1513080"/>
          </a:xfrm>
          <a:prstGeom prst="rect">
            <a:avLst/>
          </a:prstGeom>
          <a:ln>
            <a:noFill/>
          </a:ln>
        </p:spPr>
      </p:pic>
      <p:sp>
        <p:nvSpPr>
          <p:cNvPr id="418" name="CustomShape 3"/>
          <p:cNvSpPr/>
          <p:nvPr/>
        </p:nvSpPr>
        <p:spPr>
          <a:xfrm>
            <a:off x="304560" y="2250720"/>
            <a:ext cx="3732480" cy="36684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8. Insert 40, Rear = 1, Front = 2.</a:t>
            </a:r>
            <a:endParaRPr/>
          </a:p>
        </p:txBody>
      </p:sp>
      <p:pic>
        <p:nvPicPr>
          <p:cNvPr id="419" name="Picture 312" descr=""/>
          <p:cNvPicPr/>
          <p:nvPr/>
        </p:nvPicPr>
        <p:blipFill>
          <a:blip r:embed="rId2"/>
          <a:stretch>
            <a:fillRect/>
          </a:stretch>
        </p:blipFill>
        <p:spPr>
          <a:xfrm>
            <a:off x="838080" y="2687400"/>
            <a:ext cx="1598760" cy="1494000"/>
          </a:xfrm>
          <a:prstGeom prst="rect">
            <a:avLst/>
          </a:prstGeom>
          <a:ln>
            <a:noFill/>
          </a:ln>
        </p:spPr>
      </p:pic>
      <p:sp>
        <p:nvSpPr>
          <p:cNvPr id="420" name="CustomShape 4"/>
          <p:cNvSpPr/>
          <p:nvPr/>
        </p:nvSpPr>
        <p:spPr>
          <a:xfrm>
            <a:off x="325080" y="4164120"/>
            <a:ext cx="4980600" cy="64116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9. Insert 140, Rear = 1, Front = 2.</a:t>
            </a:r>
            <a:endParaRPr/>
          </a:p>
          <a:p>
            <a:pPr>
              <a:lnSpc>
                <a:spcPct val="100000"/>
              </a:lnSpc>
              <a:buSzPct val="45000"/>
              <a:buFont typeface="StarSymbol"/>
              <a:buChar char="l"/>
            </a:pPr>
            <a:r>
              <a:rPr lang="en-IN">
                <a:solidFill>
                  <a:srgbClr val="000000"/>
                </a:solidFill>
                <a:latin typeface="Arial"/>
                <a:ea typeface="DejaVu Sans"/>
              </a:rPr>
              <a:t>    </a:t>
            </a:r>
            <a:r>
              <a:rPr lang="en-IN">
                <a:solidFill>
                  <a:srgbClr val="000000"/>
                </a:solidFill>
                <a:latin typeface="Arial"/>
                <a:ea typeface="DejaVu Sans"/>
              </a:rPr>
              <a:t>As Front = Rear + 1, so Queue overflow.</a:t>
            </a:r>
            <a:endParaRPr/>
          </a:p>
        </p:txBody>
      </p:sp>
      <p:pic>
        <p:nvPicPr>
          <p:cNvPr id="421" name="Picture 314" descr=""/>
          <p:cNvPicPr/>
          <p:nvPr/>
        </p:nvPicPr>
        <p:blipFill>
          <a:blip r:embed="rId3"/>
          <a:stretch>
            <a:fillRect/>
          </a:stretch>
        </p:blipFill>
        <p:spPr>
          <a:xfrm>
            <a:off x="914400" y="4800600"/>
            <a:ext cx="1598760" cy="1494000"/>
          </a:xfrm>
          <a:prstGeom prst="rect">
            <a:avLst/>
          </a:prstGeom>
          <a:ln>
            <a:noFill/>
          </a:ln>
        </p:spPr>
      </p:pic>
      <p:sp>
        <p:nvSpPr>
          <p:cNvPr id="422" name="CustomShape 5"/>
          <p:cNvSpPr/>
          <p:nvPr/>
        </p:nvSpPr>
        <p:spPr>
          <a:xfrm>
            <a:off x="4647960" y="380880"/>
            <a:ext cx="396108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10. Delete front, Rear = 1, Front = 3.</a:t>
            </a:r>
            <a:endParaRPr/>
          </a:p>
        </p:txBody>
      </p:sp>
      <p:pic>
        <p:nvPicPr>
          <p:cNvPr id="423" name="Picture 316" descr=""/>
          <p:cNvPicPr/>
          <p:nvPr/>
        </p:nvPicPr>
        <p:blipFill>
          <a:blip r:embed="rId4"/>
          <a:stretch>
            <a:fillRect/>
          </a:stretch>
        </p:blipFill>
        <p:spPr>
          <a:xfrm>
            <a:off x="5562360" y="705960"/>
            <a:ext cx="1674720" cy="1551240"/>
          </a:xfrm>
          <a:prstGeom prst="rect">
            <a:avLst/>
          </a:prstGeom>
          <a:ln>
            <a:noFill/>
          </a:ln>
        </p:spPr>
      </p:pic>
      <p:sp>
        <p:nvSpPr>
          <p:cNvPr id="424" name="CustomShape 6"/>
          <p:cNvSpPr/>
          <p:nvPr/>
        </p:nvSpPr>
        <p:spPr>
          <a:xfrm>
            <a:off x="2084400" y="83772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25" name="CustomShape 7"/>
          <p:cNvSpPr/>
          <p:nvPr/>
        </p:nvSpPr>
        <p:spPr>
          <a:xfrm>
            <a:off x="526680" y="181404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26" name="CustomShape 8"/>
          <p:cNvSpPr/>
          <p:nvPr/>
        </p:nvSpPr>
        <p:spPr>
          <a:xfrm>
            <a:off x="2209320" y="274284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27" name="CustomShape 9"/>
          <p:cNvSpPr/>
          <p:nvPr/>
        </p:nvSpPr>
        <p:spPr>
          <a:xfrm>
            <a:off x="533160" y="274284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28" name="CustomShape 10"/>
          <p:cNvSpPr/>
          <p:nvPr/>
        </p:nvSpPr>
        <p:spPr>
          <a:xfrm>
            <a:off x="679320" y="482904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29" name="CustomShape 11"/>
          <p:cNvSpPr/>
          <p:nvPr/>
        </p:nvSpPr>
        <p:spPr>
          <a:xfrm>
            <a:off x="5333760" y="76176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30" name="CustomShape 12"/>
          <p:cNvSpPr/>
          <p:nvPr/>
        </p:nvSpPr>
        <p:spPr>
          <a:xfrm>
            <a:off x="2236680" y="490500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31" name="CustomShape 13"/>
          <p:cNvSpPr/>
          <p:nvPr/>
        </p:nvSpPr>
        <p:spPr>
          <a:xfrm>
            <a:off x="7086600" y="147600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32" name="CustomShape 14"/>
          <p:cNvSpPr/>
          <p:nvPr/>
        </p:nvSpPr>
        <p:spPr>
          <a:xfrm>
            <a:off x="4724280" y="2209680"/>
            <a:ext cx="396108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11. Delete front, Rear = 1, Front = 4.</a:t>
            </a:r>
            <a:endParaRPr/>
          </a:p>
        </p:txBody>
      </p:sp>
      <p:pic>
        <p:nvPicPr>
          <p:cNvPr id="433" name="Picture 326" descr=""/>
          <p:cNvPicPr/>
          <p:nvPr/>
        </p:nvPicPr>
        <p:blipFill>
          <a:blip r:embed="rId5"/>
          <a:stretch>
            <a:fillRect/>
          </a:stretch>
        </p:blipFill>
        <p:spPr>
          <a:xfrm>
            <a:off x="5562360" y="2590920"/>
            <a:ext cx="1693800" cy="1550880"/>
          </a:xfrm>
          <a:prstGeom prst="rect">
            <a:avLst/>
          </a:prstGeom>
          <a:ln>
            <a:noFill/>
          </a:ln>
        </p:spPr>
      </p:pic>
      <p:sp>
        <p:nvSpPr>
          <p:cNvPr id="434" name="CustomShape 15"/>
          <p:cNvSpPr/>
          <p:nvPr/>
        </p:nvSpPr>
        <p:spPr>
          <a:xfrm>
            <a:off x="4800240" y="4114800"/>
            <a:ext cx="4037400" cy="631080"/>
          </a:xfrm>
          <a:prstGeom prst="rect">
            <a:avLst/>
          </a:prstGeom>
          <a:noFill/>
          <a:ln>
            <a:noFill/>
          </a:ln>
        </p:spPr>
        <p:txBody>
          <a:bodyPr lIns="81720" rIns="81720" tIns="42480" bIns="42480"/>
          <a:p>
            <a:pPr>
              <a:lnSpc>
                <a:spcPct val="100000"/>
              </a:lnSpc>
              <a:buSzPct val="45000"/>
              <a:buFont typeface="StarSymbol"/>
              <a:buChar char="l"/>
            </a:pPr>
            <a:r>
              <a:rPr lang="en-IN">
                <a:solidFill>
                  <a:srgbClr val="000000"/>
                </a:solidFill>
                <a:latin typeface="Arial"/>
                <a:ea typeface="DejaVu Sans"/>
              </a:rPr>
              <a:t>12. Delete front, Rear = 1, Front = 5.</a:t>
            </a:r>
            <a:endParaRPr/>
          </a:p>
        </p:txBody>
      </p:sp>
      <p:pic>
        <p:nvPicPr>
          <p:cNvPr id="435" name="Picture 328" descr=""/>
          <p:cNvPicPr/>
          <p:nvPr/>
        </p:nvPicPr>
        <p:blipFill>
          <a:blip r:embed="rId6"/>
          <a:stretch>
            <a:fillRect/>
          </a:stretch>
        </p:blipFill>
        <p:spPr>
          <a:xfrm>
            <a:off x="5638680" y="4419720"/>
            <a:ext cx="1751400" cy="1550880"/>
          </a:xfrm>
          <a:prstGeom prst="rect">
            <a:avLst/>
          </a:prstGeom>
          <a:ln>
            <a:noFill/>
          </a:ln>
        </p:spPr>
      </p:pic>
      <p:sp>
        <p:nvSpPr>
          <p:cNvPr id="436" name="CustomShape 16"/>
          <p:cNvSpPr/>
          <p:nvPr/>
        </p:nvSpPr>
        <p:spPr>
          <a:xfrm>
            <a:off x="5347800" y="256356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37" name="CustomShape 17"/>
          <p:cNvSpPr/>
          <p:nvPr/>
        </p:nvSpPr>
        <p:spPr>
          <a:xfrm>
            <a:off x="5445000" y="4454280"/>
            <a:ext cx="76068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Rear</a:t>
            </a:r>
            <a:endParaRPr/>
          </a:p>
        </p:txBody>
      </p:sp>
      <p:sp>
        <p:nvSpPr>
          <p:cNvPr id="438" name="CustomShape 18"/>
          <p:cNvSpPr/>
          <p:nvPr/>
        </p:nvSpPr>
        <p:spPr>
          <a:xfrm>
            <a:off x="5791320" y="385884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
        <p:nvSpPr>
          <p:cNvPr id="439" name="CustomShape 19"/>
          <p:cNvSpPr/>
          <p:nvPr/>
        </p:nvSpPr>
        <p:spPr>
          <a:xfrm>
            <a:off x="5396040" y="5409720"/>
            <a:ext cx="760320" cy="275040"/>
          </a:xfrm>
          <a:prstGeom prst="rect">
            <a:avLst/>
          </a:prstGeom>
          <a:noFill/>
          <a:ln>
            <a:noFill/>
          </a:ln>
        </p:spPr>
        <p:txBody>
          <a:bodyPr lIns="81720" rIns="81720" tIns="42480" bIns="42480"/>
          <a:p>
            <a:pPr>
              <a:lnSpc>
                <a:spcPct val="100000"/>
              </a:lnSpc>
            </a:pPr>
            <a:r>
              <a:rPr lang="en-IN" sz="1100">
                <a:solidFill>
                  <a:srgbClr val="ff0000"/>
                </a:solidFill>
                <a:latin typeface="Arial"/>
                <a:ea typeface="DejaVu Sans"/>
              </a:rPr>
              <a:t>Front</a:t>
            </a:r>
            <a:endParaRPr/>
          </a:p>
        </p:txBody>
      </p:sp>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0" name="CustomShape 1"/>
          <p:cNvSpPr/>
          <p:nvPr/>
        </p:nvSpPr>
        <p:spPr>
          <a:xfrm>
            <a:off x="3124080" y="6356160"/>
            <a:ext cx="2894400" cy="363600"/>
          </a:xfrm>
          <a:prstGeom prst="rect">
            <a:avLst/>
          </a:prstGeom>
          <a:noFill/>
          <a:ln>
            <a:noFill/>
          </a:ln>
        </p:spPr>
      </p:sp>
      <p:sp>
        <p:nvSpPr>
          <p:cNvPr id="441" name="CustomShape 2"/>
          <p:cNvSpPr/>
          <p:nvPr/>
        </p:nvSpPr>
        <p:spPr>
          <a:xfrm>
            <a:off x="457200" y="561960"/>
            <a:ext cx="8228520" cy="1065600"/>
          </a:xfrm>
          <a:prstGeom prst="rect">
            <a:avLst/>
          </a:prstGeom>
          <a:noFill/>
          <a:ln>
            <a:noFill/>
          </a:ln>
        </p:spPr>
        <p:txBody>
          <a:bodyPr lIns="90000" rIns="90000" tIns="45000" bIns="45000"/>
          <a:p>
            <a:pPr>
              <a:lnSpc>
                <a:spcPct val="100000"/>
              </a:lnSpc>
            </a:pPr>
            <a:r>
              <a:rPr lang="en-IN" sz="4000">
                <a:solidFill>
                  <a:srgbClr val="424456"/>
                </a:solidFill>
                <a:latin typeface="Trebuchet MS"/>
                <a:ea typeface="DejaVu Sans"/>
              </a:rPr>
              <a:t>CIRCULAR QUEUE AND ITS ADVANTAGES</a:t>
            </a:r>
            <a:endParaRPr/>
          </a:p>
        </p:txBody>
      </p:sp>
      <p:pic>
        <p:nvPicPr>
          <p:cNvPr id="442" name="Picture 2" descr=""/>
          <p:cNvPicPr/>
          <p:nvPr/>
        </p:nvPicPr>
        <p:blipFill>
          <a:blip r:embed="rId1"/>
          <a:stretch>
            <a:fillRect/>
          </a:stretch>
        </p:blipFill>
        <p:spPr>
          <a:xfrm>
            <a:off x="485640" y="2052720"/>
            <a:ext cx="8171280" cy="2751480"/>
          </a:xfrm>
          <a:prstGeom prst="rect">
            <a:avLst/>
          </a:prstGeom>
          <a:ln>
            <a:noFill/>
          </a:ln>
        </p:spPr>
      </p:pic>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3" name="CustomShape 1"/>
          <p:cNvSpPr/>
          <p:nvPr/>
        </p:nvSpPr>
        <p:spPr>
          <a:xfrm>
            <a:off x="457200" y="114300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DSL – E 32 CIRCULAR QUEUE</a:t>
            </a:r>
            <a:endParaRPr/>
          </a:p>
        </p:txBody>
      </p:sp>
      <p:sp>
        <p:nvSpPr>
          <p:cNvPr id="444" name="CustomShape 2"/>
          <p:cNvSpPr/>
          <p:nvPr/>
        </p:nvSpPr>
        <p:spPr>
          <a:xfrm>
            <a:off x="457200" y="2249280"/>
            <a:ext cx="8228520" cy="4323960"/>
          </a:xfrm>
          <a:prstGeom prst="rect">
            <a:avLst/>
          </a:prstGeom>
          <a:noFill/>
          <a:ln>
            <a:noFill/>
          </a:ln>
        </p:spPr>
      </p:sp>
      <p:pic>
        <p:nvPicPr>
          <p:cNvPr id="445" name="Picture 2" descr=""/>
          <p:cNvPicPr/>
          <p:nvPr/>
        </p:nvPicPr>
        <p:blipFill>
          <a:blip r:embed="rId1"/>
          <a:stretch>
            <a:fillRect/>
          </a:stretch>
        </p:blipFill>
        <p:spPr>
          <a:xfrm>
            <a:off x="500760" y="3135960"/>
            <a:ext cx="8102880" cy="1083960"/>
          </a:xfrm>
          <a:prstGeom prst="rect">
            <a:avLst/>
          </a:prstGeom>
          <a:ln>
            <a:noFill/>
          </a:ln>
        </p:spPr>
      </p:pic>
      <p:pic>
        <p:nvPicPr>
          <p:cNvPr id="446" name="Picture 3" descr=""/>
          <p:cNvPicPr/>
          <p:nvPr/>
        </p:nvPicPr>
        <p:blipFill>
          <a:blip r:embed="rId2"/>
          <a:stretch>
            <a:fillRect/>
          </a:stretch>
        </p:blipFill>
        <p:spPr>
          <a:xfrm>
            <a:off x="539640" y="2682720"/>
            <a:ext cx="8038800" cy="365400"/>
          </a:xfrm>
          <a:prstGeom prst="rect">
            <a:avLst/>
          </a:prstGeom>
          <a:ln>
            <a:noFill/>
          </a:ln>
        </p:spPr>
      </p:pic>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7" name="CustomShape 1"/>
          <p:cNvSpPr/>
          <p:nvPr/>
        </p:nvSpPr>
        <p:spPr>
          <a:xfrm>
            <a:off x="457200" y="1437120"/>
            <a:ext cx="8222040" cy="3970800"/>
          </a:xfrm>
          <a:prstGeom prst="rect">
            <a:avLst/>
          </a:prstGeom>
          <a:noFill/>
          <a:ln>
            <a:noFill/>
          </a:ln>
        </p:spPr>
      </p:sp>
      <p:graphicFrame>
        <p:nvGraphicFramePr>
          <p:cNvPr id="448" name="Table 2"/>
          <p:cNvGraphicFramePr/>
          <p:nvPr/>
        </p:nvGraphicFramePr>
        <p:xfrm>
          <a:off x="587880" y="1141920"/>
          <a:ext cx="8125560" cy="5193000"/>
        </p:xfrm>
        <a:graphic>
          <a:graphicData uri="http://schemas.openxmlformats.org/drawingml/2006/table">
            <a:tbl>
              <a:tblPr/>
              <a:tblGrid>
                <a:gridCol w="3949200"/>
                <a:gridCol w="4176360"/>
              </a:tblGrid>
              <a:tr h="5193000">
                <a:tc>
                  <a:txBody>
                    <a:bodyPr/>
                    <a:p>
                      <a:pPr algn="just">
                        <a:lnSpc>
                          <a:spcPct val="100000"/>
                        </a:lnSpc>
                      </a:pPr>
                      <a:r>
                        <a:rPr lang="en-IN" sz="2400">
                          <a:solidFill>
                            <a:srgbClr val="000000"/>
                          </a:solidFill>
                          <a:latin typeface="Arial"/>
                        </a:rPr>
                        <a:t>#include&lt;iostream&gt;</a:t>
                      </a:r>
                      <a:endParaRPr/>
                    </a:p>
                    <a:p>
                      <a:pPr algn="just">
                        <a:lnSpc>
                          <a:spcPct val="100000"/>
                        </a:lnSpc>
                      </a:pPr>
                      <a:endParaRPr/>
                    </a:p>
                    <a:p>
                      <a:pPr algn="just">
                        <a:lnSpc>
                          <a:spcPct val="100000"/>
                        </a:lnSpc>
                      </a:pPr>
                      <a:r>
                        <a:rPr lang="en-IN" sz="2400">
                          <a:solidFill>
                            <a:srgbClr val="000000"/>
                          </a:solidFill>
                          <a:latin typeface="Arial"/>
                        </a:rPr>
                        <a:t>#define max 20</a:t>
                      </a:r>
                      <a:endParaRPr/>
                    </a:p>
                    <a:p>
                      <a:pPr algn="just">
                        <a:lnSpc>
                          <a:spcPct val="100000"/>
                        </a:lnSpc>
                      </a:pPr>
                      <a:r>
                        <a:rPr lang="en-IN" sz="2400">
                          <a:solidFill>
                            <a:srgbClr val="000000"/>
                          </a:solidFill>
                          <a:latin typeface="Arial"/>
                        </a:rPr>
                        <a:t>using namespace std;</a:t>
                      </a:r>
                      <a:endParaRPr/>
                    </a:p>
                    <a:p>
                      <a:pPr algn="just">
                        <a:lnSpc>
                          <a:spcPct val="100000"/>
                        </a:lnSpc>
                      </a:pPr>
                      <a:r>
                        <a:rPr lang="en-IN" sz="2400">
                          <a:solidFill>
                            <a:srgbClr val="000000"/>
                          </a:solidFill>
                          <a:latin typeface="Arial"/>
                        </a:rPr>
                        <a:t>class queue</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int r,f;</a:t>
                      </a:r>
                      <a:endParaRPr/>
                    </a:p>
                    <a:p>
                      <a:pPr algn="just">
                        <a:lnSpc>
                          <a:spcPct val="100000"/>
                        </a:lnSpc>
                      </a:pPr>
                      <a:r>
                        <a:rPr lang="en-IN" sz="2400">
                          <a:solidFill>
                            <a:srgbClr val="000000"/>
                          </a:solidFill>
                          <a:latin typeface="Arial"/>
                        </a:rPr>
                        <a:t>	</a:t>
                      </a:r>
                      <a:r>
                        <a:rPr lang="en-IN" sz="2400">
                          <a:solidFill>
                            <a:srgbClr val="000000"/>
                          </a:solidFill>
                          <a:latin typeface="Arial"/>
                        </a:rPr>
                        <a:t>int data[max];</a:t>
                      </a:r>
                      <a:endParaRPr/>
                    </a:p>
                    <a:p>
                      <a:pPr algn="just">
                        <a:lnSpc>
                          <a:spcPct val="100000"/>
                        </a:lnSpc>
                      </a:pPr>
                      <a:r>
                        <a:rPr lang="en-IN" sz="2400">
                          <a:solidFill>
                            <a:srgbClr val="000000"/>
                          </a:solidFill>
                          <a:latin typeface="Arial"/>
                        </a:rPr>
                        <a:t>public:</a:t>
                      </a:r>
                      <a:endParaRPr/>
                    </a:p>
                    <a:p>
                      <a:pPr algn="just">
                        <a:lnSpc>
                          <a:spcPct val="100000"/>
                        </a:lnSpc>
                      </a:pPr>
                      <a:r>
                        <a:rPr lang="en-IN" sz="2400">
                          <a:solidFill>
                            <a:srgbClr val="000000"/>
                          </a:solidFill>
                          <a:latin typeface="Arial"/>
                        </a:rPr>
                        <a:t>	</a:t>
                      </a:r>
                      <a:r>
                        <a:rPr lang="en-IN" sz="2400">
                          <a:solidFill>
                            <a:srgbClr val="000000"/>
                          </a:solidFill>
                          <a:latin typeface="Arial"/>
                        </a:rPr>
                        <a:t>queue()</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f=-1;</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r=-1;</a:t>
                      </a:r>
                      <a:endParaRPr/>
                    </a:p>
                    <a:p>
                      <a:pPr algn="just">
                        <a:lnSpc>
                          <a:spcPct val="100000"/>
                        </a:lnSpc>
                      </a:pPr>
                      <a:r>
                        <a:rPr lang="en-IN" sz="2400">
                          <a:solidFill>
                            <a:srgbClr val="000000"/>
                          </a:solidFill>
                          <a:latin typeface="Arial"/>
                        </a:rPr>
                        <a:t>}</a:t>
                      </a:r>
                      <a:endParaRPr/>
                    </a:p>
                  </a:txBody>
                  <a:tcPr/>
                </a:tc>
                <a:tc>
                  <a:txBody>
                    <a:bodyPr/>
                    <a:p>
                      <a:pPr algn="just">
                        <a:lnSpc>
                          <a:spcPct val="100000"/>
                        </a:lnSpc>
                      </a:pPr>
                      <a:r>
                        <a:rPr lang="en-IN" sz="2400">
                          <a:solidFill>
                            <a:srgbClr val="000000"/>
                          </a:solidFill>
                          <a:latin typeface="Arial"/>
                        </a:rPr>
                        <a:t>int isempty()</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if(f==-1 &amp;&amp; r==-1)</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1;</a:t>
                      </a:r>
                      <a:endParaRPr/>
                    </a:p>
                    <a:p>
                      <a:pPr algn="just">
                        <a:lnSpc>
                          <a:spcPct val="100000"/>
                        </a:lnSpc>
                      </a:pPr>
                      <a:r>
                        <a:rPr lang="en-IN" sz="2400">
                          <a:solidFill>
                            <a:srgbClr val="000000"/>
                          </a:solidFill>
                          <a:latin typeface="Arial"/>
                        </a:rPr>
                        <a:t>	</a:t>
                      </a:r>
                      <a:r>
                        <a:rPr lang="en-IN" sz="2400">
                          <a:solidFill>
                            <a:srgbClr val="000000"/>
                          </a:solidFill>
                          <a:latin typeface="Arial"/>
                        </a:rPr>
                        <a:t>else</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0;</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int isfull()</a:t>
                      </a:r>
                      <a:endParaRPr/>
                    </a:p>
                    <a:p>
                      <a:pPr algn="just">
                        <a:lnSpc>
                          <a:spcPct val="100000"/>
                        </a:lnSpc>
                      </a:pPr>
                      <a:r>
                        <a:rPr lang="en-IN" sz="2400">
                          <a:solidFill>
                            <a:srgbClr val="000000"/>
                          </a:solidFill>
                          <a:latin typeface="Arial"/>
                        </a:rPr>
                        <a:t>{</a:t>
                      </a:r>
                      <a:endParaRPr/>
                    </a:p>
                    <a:p>
                      <a:pPr algn="just">
                        <a:lnSpc>
                          <a:spcPct val="100000"/>
                        </a:lnSpc>
                      </a:pPr>
                      <a:r>
                        <a:rPr lang="en-IN" sz="2400">
                          <a:solidFill>
                            <a:srgbClr val="000000"/>
                          </a:solidFill>
                          <a:latin typeface="Arial"/>
                        </a:rPr>
                        <a:t>	</a:t>
                      </a:r>
                      <a:r>
                        <a:rPr lang="en-IN" sz="2400">
                          <a:solidFill>
                            <a:srgbClr val="000000"/>
                          </a:solidFill>
                          <a:latin typeface="Arial"/>
                        </a:rPr>
                        <a:t>if(((r+1)%max)==f)</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1;</a:t>
                      </a:r>
                      <a:endParaRPr/>
                    </a:p>
                    <a:p>
                      <a:pPr algn="just">
                        <a:lnSpc>
                          <a:spcPct val="100000"/>
                        </a:lnSpc>
                      </a:pPr>
                      <a:r>
                        <a:rPr lang="en-IN" sz="2400">
                          <a:solidFill>
                            <a:srgbClr val="000000"/>
                          </a:solidFill>
                          <a:latin typeface="Arial"/>
                        </a:rPr>
                        <a:t>	</a:t>
                      </a:r>
                      <a:r>
                        <a:rPr lang="en-IN" sz="2400">
                          <a:solidFill>
                            <a:srgbClr val="000000"/>
                          </a:solidFill>
                          <a:latin typeface="Arial"/>
                        </a:rPr>
                        <a:t>else</a:t>
                      </a:r>
                      <a:endParaRPr/>
                    </a:p>
                    <a:p>
                      <a:pPr algn="just">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return 0;</a:t>
                      </a:r>
                      <a:endParaRPr/>
                    </a:p>
                    <a:p>
                      <a:pPr algn="just">
                        <a:lnSpc>
                          <a:spcPct val="100000"/>
                        </a:lnSpc>
                      </a:pPr>
                      <a:r>
                        <a:rPr lang="en-IN" sz="2400">
                          <a:solidFill>
                            <a:srgbClr val="000000"/>
                          </a:solidFill>
                          <a:latin typeface="Arial"/>
                        </a:rPr>
                        <a:t>}</a:t>
                      </a:r>
                      <a:endParaRPr/>
                    </a:p>
                  </a:txBody>
                  <a:tcPr/>
                </a:tc>
              </a:tr>
            </a:tbl>
          </a:graphicData>
        </a:graphic>
      </p:graphicFrame>
      <p:sp>
        <p:nvSpPr>
          <p:cNvPr id="449" name="CustomShape 3"/>
          <p:cNvSpPr/>
          <p:nvPr/>
        </p:nvSpPr>
        <p:spPr>
          <a:xfrm>
            <a:off x="457200" y="476640"/>
            <a:ext cx="8228520" cy="1065600"/>
          </a:xfrm>
          <a:prstGeom prst="rect">
            <a:avLst/>
          </a:prstGeom>
          <a:noFill/>
          <a:ln>
            <a:noFill/>
          </a:ln>
        </p:spPr>
        <p:txBody>
          <a:bodyPr lIns="90000" rIns="90000" tIns="45000" bIns="45000"/>
          <a:p>
            <a:pPr>
              <a:lnSpc>
                <a:spcPct val="100000"/>
              </a:lnSpc>
            </a:pPr>
            <a:r>
              <a:rPr lang="en-IN" sz="4000">
                <a:solidFill>
                  <a:srgbClr val="424456"/>
                </a:solidFill>
                <a:latin typeface="Trebuchet MS"/>
                <a:ea typeface="DejaVu Sans"/>
              </a:rPr>
              <a:t>DSL – E 32 CIRCULAR QUEUE</a:t>
            </a:r>
            <a:endParaRPr/>
          </a:p>
        </p:txBody>
      </p:sp>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0" name="CustomShape 1"/>
          <p:cNvSpPr/>
          <p:nvPr/>
        </p:nvSpPr>
        <p:spPr>
          <a:xfrm>
            <a:off x="457200" y="1437120"/>
            <a:ext cx="8222040" cy="3970800"/>
          </a:xfrm>
          <a:prstGeom prst="rect">
            <a:avLst/>
          </a:prstGeom>
          <a:noFill/>
          <a:ln>
            <a:noFill/>
          </a:ln>
        </p:spPr>
      </p:sp>
      <p:graphicFrame>
        <p:nvGraphicFramePr>
          <p:cNvPr id="451" name="Table 2"/>
          <p:cNvGraphicFramePr/>
          <p:nvPr/>
        </p:nvGraphicFramePr>
        <p:xfrm>
          <a:off x="130680" y="1141920"/>
          <a:ext cx="8685360" cy="6330960"/>
        </p:xfrm>
        <a:graphic>
          <a:graphicData uri="http://schemas.openxmlformats.org/drawingml/2006/table">
            <a:tbl>
              <a:tblPr/>
              <a:tblGrid>
                <a:gridCol w="4221000"/>
                <a:gridCol w="4464360"/>
              </a:tblGrid>
              <a:tr h="6331320">
                <a:tc>
                  <a:txBody>
                    <a:bodyPr/>
                    <a:p>
                      <a:pPr>
                        <a:lnSpc>
                          <a:spcPct val="100000"/>
                        </a:lnSpc>
                      </a:pPr>
                      <a:r>
                        <a:rPr lang="en-IN" sz="2400">
                          <a:solidFill>
                            <a:srgbClr val="000000"/>
                          </a:solidFill>
                          <a:latin typeface="Arial"/>
                        </a:rPr>
                        <a:t>void enqueue(int x,int maximum)</a:t>
                      </a:r>
                      <a:endParaRPr/>
                    </a:p>
                    <a:p>
                      <a:pPr>
                        <a:lnSpc>
                          <a:spcPct val="100000"/>
                        </a:lnSpc>
                      </a:pPr>
                      <a:r>
                        <a:rPr lang="en-IN" sz="2400">
                          <a:solidFill>
                            <a:srgbClr val="000000"/>
                          </a:solidFill>
                          <a:latin typeface="Arial"/>
                        </a:rPr>
                        <a:t>{int i;</a:t>
                      </a:r>
                      <a:endParaRPr/>
                    </a:p>
                    <a:p>
                      <a:pPr>
                        <a:lnSpc>
                          <a:spcPct val="100000"/>
                        </a:lnSpc>
                      </a:pPr>
                      <a:endParaRPr/>
                    </a:p>
                    <a:p>
                      <a:pPr>
                        <a:lnSpc>
                          <a:spcPct val="100000"/>
                        </a:lnSpc>
                      </a:pPr>
                      <a:r>
                        <a:rPr lang="en-IN" sz="2400">
                          <a:solidFill>
                            <a:srgbClr val="000000"/>
                          </a:solidFill>
                          <a:latin typeface="Arial"/>
                        </a:rPr>
                        <a:t>	</a:t>
                      </a:r>
                      <a:r>
                        <a:rPr lang="en-IN" sz="2400">
                          <a:solidFill>
                            <a:srgbClr val="000000"/>
                          </a:solidFill>
                          <a:latin typeface="Arial"/>
                        </a:rPr>
                        <a:t>if(isempty())</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r=f=0;</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data[r]=x;</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else</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if(isfull())</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cout&lt;&lt;"The queue is full";</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endParaRPr/>
                    </a:p>
                  </a:txBody>
                  <a:tcPr/>
                </a:tc>
                <a:tc>
                  <a:txBody>
                    <a:bodyPr/>
                    <a:p>
                      <a:pPr>
                        <a:lnSpc>
                          <a:spcPct val="100000"/>
                        </a:lnSpc>
                      </a:pPr>
                      <a:r>
                        <a:rPr lang="en-IN" sz="2400">
                          <a:solidFill>
                            <a:srgbClr val="000000"/>
                          </a:solidFill>
                          <a:latin typeface="Arial"/>
                        </a:rPr>
                        <a:t>	</a:t>
                      </a:r>
                      <a:r>
                        <a:rPr lang="en-IN" sz="2400">
                          <a:solidFill>
                            <a:srgbClr val="000000"/>
                          </a:solidFill>
                          <a:latin typeface="Arial"/>
                        </a:rPr>
                        <a:t>else</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r=(r+1)%max;</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data[r]=x;</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a:t>
                      </a:r>
                      <a:endParaRPr/>
                    </a:p>
                    <a:p>
                      <a:pPr>
                        <a:lnSpc>
                          <a:spcPct val="100000"/>
                        </a:lnSpc>
                      </a:pPr>
                      <a:endParaRPr/>
                    </a:p>
                    <a:p>
                      <a:pPr>
                        <a:lnSpc>
                          <a:spcPct val="100000"/>
                        </a:lnSpc>
                      </a:pPr>
                      <a:r>
                        <a:rPr lang="en-IN" sz="2400">
                          <a:solidFill>
                            <a:srgbClr val="000000"/>
                          </a:solidFill>
                          <a:latin typeface="Arial"/>
                        </a:rPr>
                        <a:t>}</a:t>
                      </a:r>
                      <a:endParaRPr/>
                    </a:p>
                    <a:p>
                      <a:pPr>
                        <a:lnSpc>
                          <a:spcPct val="100000"/>
                        </a:lnSpc>
                      </a:pPr>
                      <a:endParaRPr/>
                    </a:p>
                    <a:p>
                      <a:pPr>
                        <a:lnSpc>
                          <a:spcPct val="100000"/>
                        </a:lnSpc>
                      </a:pPr>
                      <a:r>
                        <a:rPr lang="en-IN" sz="2400">
                          <a:solidFill>
                            <a:srgbClr val="000000"/>
                          </a:solidFill>
                          <a:latin typeface="Arial"/>
                        </a:rPr>
                        <a:t>void display()</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int i;</a:t>
                      </a:r>
                      <a:endParaRPr/>
                    </a:p>
                    <a:p>
                      <a:pPr>
                        <a:lnSpc>
                          <a:spcPct val="100000"/>
                        </a:lnSpc>
                      </a:pPr>
                      <a:r>
                        <a:rPr lang="en-IN" sz="2400">
                          <a:solidFill>
                            <a:srgbClr val="000000"/>
                          </a:solidFill>
                          <a:latin typeface="Arial"/>
                        </a:rPr>
                        <a:t>	</a:t>
                      </a:r>
                      <a:r>
                        <a:rPr lang="en-IN" sz="2400">
                          <a:solidFill>
                            <a:srgbClr val="000000"/>
                          </a:solidFill>
                          <a:latin typeface="Arial"/>
                        </a:rPr>
                        <a:t>cout&lt;&lt;"Placed orders are:";</a:t>
                      </a:r>
                      <a:endParaRPr/>
                    </a:p>
                    <a:p>
                      <a:pPr>
                        <a:lnSpc>
                          <a:spcPct val="100000"/>
                        </a:lnSpc>
                      </a:pPr>
                      <a:r>
                        <a:rPr lang="en-IN" sz="2400">
                          <a:solidFill>
                            <a:srgbClr val="000000"/>
                          </a:solidFill>
                          <a:latin typeface="Arial"/>
                        </a:rPr>
                        <a:t>	</a:t>
                      </a:r>
                      <a:r>
                        <a:rPr lang="en-IN" sz="2400">
                          <a:solidFill>
                            <a:srgbClr val="000000"/>
                          </a:solidFill>
                          <a:latin typeface="Arial"/>
                        </a:rPr>
                        <a:t>for (i=f;i&lt;=r;i++)</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cout&lt;&lt;data[i]&lt;&lt;endl;</a:t>
                      </a:r>
                      <a:endParaRPr/>
                    </a:p>
                    <a:p>
                      <a:pPr>
                        <a:lnSpc>
                          <a:spcPct val="100000"/>
                        </a:lnSpc>
                      </a:pPr>
                      <a:r>
                        <a:rPr lang="en-IN" sz="2400">
                          <a:solidFill>
                            <a:srgbClr val="000000"/>
                          </a:solidFill>
                          <a:latin typeface="Arial"/>
                        </a:rPr>
                        <a:t>}};</a:t>
                      </a:r>
                      <a:endParaRPr/>
                    </a:p>
                  </a:txBody>
                  <a:tcPr/>
                </a:tc>
              </a:tr>
            </a:tbl>
          </a:graphicData>
        </a:graphic>
      </p:graphicFrame>
      <p:sp>
        <p:nvSpPr>
          <p:cNvPr id="452" name="CustomShape 3"/>
          <p:cNvSpPr/>
          <p:nvPr/>
        </p:nvSpPr>
        <p:spPr>
          <a:xfrm>
            <a:off x="457200" y="476640"/>
            <a:ext cx="8228520" cy="1065600"/>
          </a:xfrm>
          <a:prstGeom prst="rect">
            <a:avLst/>
          </a:prstGeom>
          <a:noFill/>
          <a:ln>
            <a:noFill/>
          </a:ln>
        </p:spPr>
        <p:txBody>
          <a:bodyPr lIns="90000" rIns="90000" tIns="45000" bIns="45000"/>
          <a:p>
            <a:pPr>
              <a:lnSpc>
                <a:spcPct val="100000"/>
              </a:lnSpc>
            </a:pPr>
            <a:r>
              <a:rPr lang="en-IN" sz="4000">
                <a:solidFill>
                  <a:srgbClr val="424456"/>
                </a:solidFill>
                <a:latin typeface="Trebuchet MS"/>
                <a:ea typeface="DejaVu Sans"/>
              </a:rPr>
              <a:t>DSL – E 32 CIRCULAR QUEUE</a:t>
            </a:r>
            <a:endParaRPr/>
          </a:p>
        </p:txBody>
      </p:sp>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3" name="CustomShape 1"/>
          <p:cNvSpPr/>
          <p:nvPr/>
        </p:nvSpPr>
        <p:spPr>
          <a:xfrm>
            <a:off x="457200" y="1437120"/>
            <a:ext cx="8222040" cy="3970800"/>
          </a:xfrm>
          <a:prstGeom prst="rect">
            <a:avLst/>
          </a:prstGeom>
          <a:noFill/>
          <a:ln>
            <a:noFill/>
          </a:ln>
        </p:spPr>
      </p:sp>
      <p:graphicFrame>
        <p:nvGraphicFramePr>
          <p:cNvPr id="454" name="Table 2"/>
          <p:cNvGraphicFramePr/>
          <p:nvPr/>
        </p:nvGraphicFramePr>
        <p:xfrm>
          <a:off x="257760" y="1554840"/>
          <a:ext cx="8685360" cy="4789080"/>
        </p:xfrm>
        <a:graphic>
          <a:graphicData uri="http://schemas.openxmlformats.org/drawingml/2006/table">
            <a:tbl>
              <a:tblPr/>
              <a:tblGrid>
                <a:gridCol w="4221000"/>
                <a:gridCol w="4464360"/>
              </a:tblGrid>
              <a:tr h="4789080">
                <a:tc>
                  <a:txBody>
                    <a:bodyPr/>
                    <a:p>
                      <a:pPr>
                        <a:lnSpc>
                          <a:spcPct val="100000"/>
                        </a:lnSpc>
                      </a:pPr>
                      <a:r>
                        <a:rPr lang="en-IN" sz="2400">
                          <a:solidFill>
                            <a:srgbClr val="000000"/>
                          </a:solidFill>
                          <a:latin typeface="Arial"/>
                        </a:rPr>
                        <a:t>int main()</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queue q;</a:t>
                      </a:r>
                      <a:endParaRPr/>
                    </a:p>
                    <a:p>
                      <a:pPr>
                        <a:lnSpc>
                          <a:spcPct val="100000"/>
                        </a:lnSpc>
                      </a:pPr>
                      <a:r>
                        <a:rPr lang="en-IN" sz="2400">
                          <a:solidFill>
                            <a:srgbClr val="000000"/>
                          </a:solidFill>
                          <a:latin typeface="Arial"/>
                        </a:rPr>
                        <a:t>	</a:t>
                      </a:r>
                      <a:r>
                        <a:rPr lang="en-IN" sz="2400">
                          <a:solidFill>
                            <a:srgbClr val="000000"/>
                          </a:solidFill>
                          <a:latin typeface="Arial"/>
                        </a:rPr>
                        <a:t>int maximum,d,x;</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cout&lt;&lt;"Enter maximum no. of orders that can be placed";</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cin&gt;&gt;maximum;</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cout&lt;&lt;"Place the order";</a:t>
                      </a:r>
                      <a:endParaRPr/>
                    </a:p>
                    <a:p>
                      <a:pPr>
                        <a:lnSpc>
                          <a:spcPct val="100000"/>
                        </a:lnSpc>
                      </a:pPr>
                      <a:r>
                        <a:rPr lang="en-IN" sz="2400">
                          <a:solidFill>
                            <a:srgbClr val="000000"/>
                          </a:solidFill>
                          <a:latin typeface="Arial"/>
                        </a:rPr>
                        <a:t>	</a:t>
                      </a:r>
                      <a:endParaRPr/>
                    </a:p>
                  </a:txBody>
                  <a:tcPr/>
                </a:tc>
                <a:tc>
                  <a:txBody>
                    <a:bodyPr/>
                    <a:p>
                      <a:pPr>
                        <a:lnSpc>
                          <a:spcPct val="100000"/>
                        </a:lnSpc>
                      </a:pPr>
                      <a:endParaRPr/>
                    </a:p>
                    <a:p>
                      <a:pPr>
                        <a:lnSpc>
                          <a:spcPct val="100000"/>
                        </a:lnSpc>
                      </a:pPr>
                      <a:r>
                        <a:rPr lang="en-IN" sz="2400">
                          <a:solidFill>
                            <a:srgbClr val="000000"/>
                          </a:solidFill>
                          <a:latin typeface="Arial"/>
                        </a:rPr>
                        <a:t>for(int i=0;i&lt;maximum;i++)</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cin&gt;&gt;d;</a:t>
                      </a:r>
                      <a:endParaRPr/>
                    </a:p>
                    <a:p>
                      <a:pPr>
                        <a:lnSpc>
                          <a:spcPct val="100000"/>
                        </a:lnSpc>
                      </a:pPr>
                      <a:r>
                        <a:rPr lang="en-IN" sz="2400">
                          <a:solidFill>
                            <a:srgbClr val="000000"/>
                          </a:solidFill>
                          <a:latin typeface="Arial"/>
                        </a:rPr>
                        <a:t>	</a:t>
                      </a:r>
                      <a:r>
                        <a:rPr lang="en-IN" sz="2400">
                          <a:solidFill>
                            <a:srgbClr val="000000"/>
                          </a:solidFill>
                          <a:latin typeface="Arial"/>
                        </a:rPr>
                        <a:t>	</a:t>
                      </a:r>
                      <a:r>
                        <a:rPr lang="en-IN" sz="2400">
                          <a:solidFill>
                            <a:srgbClr val="000000"/>
                          </a:solidFill>
                          <a:latin typeface="Arial"/>
                        </a:rPr>
                        <a:t>q.enqueue(d,maximum);</a:t>
                      </a:r>
                      <a:endParaRPr/>
                    </a:p>
                    <a:p>
                      <a:pPr>
                        <a:lnSpc>
                          <a:spcPct val="100000"/>
                        </a:lnSpc>
                      </a:pPr>
                      <a:r>
                        <a:rPr lang="en-IN" sz="2400">
                          <a:solidFill>
                            <a:srgbClr val="000000"/>
                          </a:solidFill>
                          <a:latin typeface="Arial"/>
                        </a:rPr>
                        <a:t>	</a:t>
                      </a:r>
                      <a:r>
                        <a:rPr lang="en-IN" sz="2400">
                          <a:solidFill>
                            <a:srgbClr val="000000"/>
                          </a:solidFill>
                          <a:latin typeface="Arial"/>
                        </a:rPr>
                        <a:t>}</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q.display();</a:t>
                      </a:r>
                      <a:endParaRPr/>
                    </a:p>
                    <a:p>
                      <a:pPr>
                        <a:lnSpc>
                          <a:spcPct val="100000"/>
                        </a:lnSpc>
                      </a:pPr>
                      <a:r>
                        <a:rPr lang="en-IN" sz="2400">
                          <a:solidFill>
                            <a:srgbClr val="000000"/>
                          </a:solidFill>
                          <a:latin typeface="Arial"/>
                        </a:rPr>
                        <a:t>	</a:t>
                      </a:r>
                      <a:endParaRPr/>
                    </a:p>
                    <a:p>
                      <a:pPr>
                        <a:lnSpc>
                          <a:spcPct val="100000"/>
                        </a:lnSpc>
                      </a:pPr>
                      <a:r>
                        <a:rPr lang="en-IN" sz="2400">
                          <a:solidFill>
                            <a:srgbClr val="000000"/>
                          </a:solidFill>
                          <a:latin typeface="Arial"/>
                        </a:rPr>
                        <a:t>return 0;</a:t>
                      </a:r>
                      <a:endParaRPr/>
                    </a:p>
                    <a:p>
                      <a:pPr>
                        <a:lnSpc>
                          <a:spcPct val="100000"/>
                        </a:lnSpc>
                      </a:pPr>
                      <a:r>
                        <a:rPr lang="en-IN" sz="2400">
                          <a:solidFill>
                            <a:srgbClr val="000000"/>
                          </a:solidFill>
                          <a:latin typeface="Arial"/>
                        </a:rPr>
                        <a:t>}</a:t>
                      </a:r>
                      <a:endParaRPr/>
                    </a:p>
                  </a:txBody>
                  <a:tcPr/>
                </a:tc>
              </a:tr>
            </a:tbl>
          </a:graphicData>
        </a:graphic>
      </p:graphicFrame>
      <p:sp>
        <p:nvSpPr>
          <p:cNvPr id="455" name="CustomShape 3"/>
          <p:cNvSpPr/>
          <p:nvPr/>
        </p:nvSpPr>
        <p:spPr>
          <a:xfrm>
            <a:off x="457200" y="476640"/>
            <a:ext cx="8228520" cy="1065600"/>
          </a:xfrm>
          <a:prstGeom prst="rect">
            <a:avLst/>
          </a:prstGeom>
          <a:noFill/>
          <a:ln>
            <a:noFill/>
          </a:ln>
        </p:spPr>
        <p:txBody>
          <a:bodyPr lIns="90000" rIns="90000" tIns="45000" bIns="45000"/>
          <a:p>
            <a:pPr>
              <a:lnSpc>
                <a:spcPct val="100000"/>
              </a:lnSpc>
            </a:pPr>
            <a:r>
              <a:rPr lang="en-IN" sz="4000">
                <a:solidFill>
                  <a:srgbClr val="424456"/>
                </a:solidFill>
                <a:latin typeface="Trebuchet MS"/>
                <a:ea typeface="DejaVu Sans"/>
              </a:rPr>
              <a:t>DSL – E 32 CIRCULAR QUEUE</a:t>
            </a:r>
            <a:endParaRPr/>
          </a:p>
        </p:txBody>
      </p:sp>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6"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DEQUE</a:t>
            </a:r>
            <a:endParaRPr/>
          </a:p>
          <a:p>
            <a:pPr algn="ctr">
              <a:lnSpc>
                <a:spcPct val="100000"/>
              </a:lnSpc>
            </a:pPr>
            <a:endParaRPr/>
          </a:p>
          <a:p>
            <a:pPr algn="just">
              <a:lnSpc>
                <a:spcPct val="100000"/>
              </a:lnSpc>
            </a:pPr>
            <a:endParaRPr/>
          </a:p>
        </p:txBody>
      </p:sp>
      <p:sp>
        <p:nvSpPr>
          <p:cNvPr id="457" name="CustomShape 2"/>
          <p:cNvSpPr/>
          <p:nvPr/>
        </p:nvSpPr>
        <p:spPr>
          <a:xfrm>
            <a:off x="310680" y="1917000"/>
            <a:ext cx="8364960" cy="1795680"/>
          </a:xfrm>
          <a:prstGeom prst="rect">
            <a:avLst/>
          </a:prstGeom>
          <a:noFill/>
          <a:ln>
            <a:noFill/>
          </a:ln>
        </p:spPr>
        <p:txBody>
          <a:bodyPr lIns="90000" rIns="90000" tIns="45000" bIns="45000"/>
          <a:p>
            <a:pPr>
              <a:lnSpc>
                <a:spcPct val="100000"/>
              </a:lnSpc>
            </a:pPr>
            <a:r>
              <a:rPr lang="en-IN" sz="2800">
                <a:solidFill>
                  <a:srgbClr val="000000"/>
                </a:solidFill>
                <a:latin typeface="Georgia"/>
                <a:ea typeface="DejaVu Sans"/>
              </a:rPr>
              <a:t>A deque (double ended queue ) is a linear list in which insertion and deletion are performed from the either end of the structure.</a:t>
            </a:r>
            <a:endParaRPr/>
          </a:p>
        </p:txBody>
      </p:sp>
      <p:pic>
        <p:nvPicPr>
          <p:cNvPr id="458" name="Picture 2" descr=""/>
          <p:cNvPicPr/>
          <p:nvPr/>
        </p:nvPicPr>
        <p:blipFill>
          <a:blip r:embed="rId1"/>
          <a:stretch>
            <a:fillRect/>
          </a:stretch>
        </p:blipFill>
        <p:spPr>
          <a:xfrm>
            <a:off x="1115640" y="3933000"/>
            <a:ext cx="6465240" cy="1871280"/>
          </a:xfrm>
          <a:prstGeom prst="rect">
            <a:avLst/>
          </a:prstGeom>
          <a:ln>
            <a:noFill/>
          </a:ln>
        </p:spPr>
      </p:pic>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9"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DEQUE</a:t>
            </a:r>
            <a:endParaRPr/>
          </a:p>
          <a:p>
            <a:pPr algn="ctr">
              <a:lnSpc>
                <a:spcPct val="100000"/>
              </a:lnSpc>
            </a:pPr>
            <a:endParaRPr/>
          </a:p>
          <a:p>
            <a:pPr algn="just">
              <a:lnSpc>
                <a:spcPct val="100000"/>
              </a:lnSpc>
            </a:pPr>
            <a:endParaRPr/>
          </a:p>
        </p:txBody>
      </p:sp>
      <p:pic>
        <p:nvPicPr>
          <p:cNvPr id="460" name="Picture 2" descr=""/>
          <p:cNvPicPr/>
          <p:nvPr/>
        </p:nvPicPr>
        <p:blipFill>
          <a:blip r:embed="rId1"/>
          <a:stretch>
            <a:fillRect/>
          </a:stretch>
        </p:blipFill>
        <p:spPr>
          <a:xfrm>
            <a:off x="1403640" y="2001600"/>
            <a:ext cx="5837760" cy="1218240"/>
          </a:xfrm>
          <a:prstGeom prst="rect">
            <a:avLst/>
          </a:prstGeom>
          <a:ln>
            <a:noFill/>
          </a:ln>
        </p:spPr>
      </p:pic>
      <p:pic>
        <p:nvPicPr>
          <p:cNvPr id="461" name="Picture 3" descr=""/>
          <p:cNvPicPr/>
          <p:nvPr/>
        </p:nvPicPr>
        <p:blipFill>
          <a:blip r:embed="rId2"/>
          <a:stretch>
            <a:fillRect/>
          </a:stretch>
        </p:blipFill>
        <p:spPr>
          <a:xfrm>
            <a:off x="683640" y="4404960"/>
            <a:ext cx="7775640" cy="535320"/>
          </a:xfrm>
          <a:prstGeom prst="rect">
            <a:avLst/>
          </a:prstGeom>
          <a:ln>
            <a:noFill/>
          </a:ln>
        </p:spPr>
      </p:pic>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2"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DEQUE</a:t>
            </a:r>
            <a:endParaRPr/>
          </a:p>
          <a:p>
            <a:pPr algn="ctr">
              <a:lnSpc>
                <a:spcPct val="100000"/>
              </a:lnSpc>
            </a:pPr>
            <a:endParaRPr/>
          </a:p>
          <a:p>
            <a:pPr algn="just">
              <a:lnSpc>
                <a:spcPct val="100000"/>
              </a:lnSpc>
            </a:pPr>
            <a:endParaRPr/>
          </a:p>
        </p:txBody>
      </p:sp>
      <p:sp>
        <p:nvSpPr>
          <p:cNvPr id="463" name="CustomShape 2"/>
          <p:cNvSpPr/>
          <p:nvPr/>
        </p:nvSpPr>
        <p:spPr>
          <a:xfrm>
            <a:off x="310680" y="1917000"/>
            <a:ext cx="8364960" cy="1795680"/>
          </a:xfrm>
          <a:prstGeom prst="rect">
            <a:avLst/>
          </a:prstGeom>
          <a:noFill/>
          <a:ln>
            <a:noFill/>
          </a:ln>
        </p:spPr>
        <p:txBody>
          <a:bodyPr lIns="90000" rIns="90000" tIns="45000" bIns="45000"/>
          <a:p>
            <a:pPr>
              <a:lnSpc>
                <a:spcPct val="100000"/>
              </a:lnSpc>
            </a:pPr>
            <a:r>
              <a:rPr lang="en-IN" sz="2800">
                <a:solidFill>
                  <a:srgbClr val="000000"/>
                </a:solidFill>
                <a:latin typeface="Georgia"/>
                <a:ea typeface="DejaVu Sans"/>
              </a:rPr>
              <a:t>A deque (double ended queue ) is a linear list in which insertion and deletion are performed from the either end of the structure.</a:t>
            </a:r>
            <a:endParaRPr/>
          </a:p>
        </p:txBody>
      </p:sp>
      <p:pic>
        <p:nvPicPr>
          <p:cNvPr id="464" name="Picture 2" descr=""/>
          <p:cNvPicPr/>
          <p:nvPr/>
        </p:nvPicPr>
        <p:blipFill>
          <a:blip r:embed="rId1"/>
          <a:stretch>
            <a:fillRect/>
          </a:stretch>
        </p:blipFill>
        <p:spPr>
          <a:xfrm>
            <a:off x="1886760" y="4680000"/>
            <a:ext cx="6465240" cy="1871280"/>
          </a:xfrm>
          <a:prstGeom prst="rect">
            <a:avLst/>
          </a:prstGeom>
          <a:ln>
            <a:noFill/>
          </a:ln>
        </p:spPr>
      </p:pic>
      <p:pic>
        <p:nvPicPr>
          <p:cNvPr id="465" name="Picture 2" descr=""/>
          <p:cNvPicPr/>
          <p:nvPr/>
        </p:nvPicPr>
        <p:blipFill>
          <a:blip r:embed="rId2"/>
          <a:stretch>
            <a:fillRect/>
          </a:stretch>
        </p:blipFill>
        <p:spPr>
          <a:xfrm>
            <a:off x="2376000" y="3240000"/>
            <a:ext cx="5837760" cy="1218240"/>
          </a:xfrm>
          <a:prstGeom prst="rect">
            <a:avLst/>
          </a:prstGeom>
          <a:ln>
            <a:noFill/>
          </a:ln>
        </p:spPr>
      </p:pic>
    </p:spTree>
  </p:cSld>
  <p:timing>
    <p:tnLst>
      <p:par>
        <p:cTn id="57" dur="indefinite" restart="never" nodeType="tmRoot">
          <p:childTnLst>
            <p:seq>
              <p:cTn id="58"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6"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DEQUE as ADT</a:t>
            </a:r>
            <a:endParaRPr/>
          </a:p>
          <a:p>
            <a:pPr algn="ctr">
              <a:lnSpc>
                <a:spcPct val="100000"/>
              </a:lnSpc>
            </a:pPr>
            <a:endParaRPr/>
          </a:p>
          <a:p>
            <a:pPr algn="just">
              <a:lnSpc>
                <a:spcPct val="100000"/>
              </a:lnSpc>
            </a:pPr>
            <a:endParaRPr/>
          </a:p>
        </p:txBody>
      </p:sp>
      <p:pic>
        <p:nvPicPr>
          <p:cNvPr id="467" name="Picture 2" descr=""/>
          <p:cNvPicPr/>
          <p:nvPr/>
        </p:nvPicPr>
        <p:blipFill>
          <a:blip r:embed="rId1"/>
          <a:stretch>
            <a:fillRect/>
          </a:stretch>
        </p:blipFill>
        <p:spPr>
          <a:xfrm>
            <a:off x="1115640" y="4725000"/>
            <a:ext cx="6465240" cy="1871280"/>
          </a:xfrm>
          <a:prstGeom prst="rect">
            <a:avLst/>
          </a:prstGeom>
          <a:ln>
            <a:noFill/>
          </a:ln>
        </p:spPr>
      </p:pic>
      <p:pic>
        <p:nvPicPr>
          <p:cNvPr id="468" name="Picture 2" descr=""/>
          <p:cNvPicPr/>
          <p:nvPr/>
        </p:nvPicPr>
        <p:blipFill>
          <a:blip r:embed="rId2"/>
          <a:stretch>
            <a:fillRect/>
          </a:stretch>
        </p:blipFill>
        <p:spPr>
          <a:xfrm>
            <a:off x="299160" y="1968120"/>
            <a:ext cx="8592480" cy="2726640"/>
          </a:xfrm>
          <a:prstGeom prst="rect">
            <a:avLst/>
          </a:prstGeom>
          <a:ln>
            <a:noFill/>
          </a:ln>
        </p:spPr>
      </p:pic>
    </p:spTree>
  </p:cSld>
  <p:timing>
    <p:tnLst>
      <p:par>
        <p:cTn id="59" dur="indefinite" restart="never" nodeType="tmRoot">
          <p:childTnLst>
            <p:seq>
              <p:cTn id="60"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9"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Types of DEQUE </a:t>
            </a:r>
            <a:endParaRPr/>
          </a:p>
          <a:p>
            <a:pPr algn="ctr">
              <a:lnSpc>
                <a:spcPct val="100000"/>
              </a:lnSpc>
            </a:pPr>
            <a:endParaRPr/>
          </a:p>
          <a:p>
            <a:pPr algn="just">
              <a:lnSpc>
                <a:spcPct val="100000"/>
              </a:lnSpc>
            </a:pPr>
            <a:endParaRPr/>
          </a:p>
        </p:txBody>
      </p:sp>
      <p:sp>
        <p:nvSpPr>
          <p:cNvPr id="470" name="CustomShape 2"/>
          <p:cNvSpPr/>
          <p:nvPr/>
        </p:nvSpPr>
        <p:spPr>
          <a:xfrm>
            <a:off x="543960" y="2133000"/>
            <a:ext cx="7055640" cy="2222640"/>
          </a:xfrm>
          <a:prstGeom prst="rect">
            <a:avLst/>
          </a:prstGeom>
          <a:noFill/>
          <a:ln>
            <a:noFill/>
          </a:ln>
        </p:spPr>
        <p:txBody>
          <a:bodyPr lIns="90000" rIns="90000" tIns="45000" bIns="45000"/>
          <a:p>
            <a:pPr>
              <a:lnSpc>
                <a:spcPct val="100000"/>
              </a:lnSpc>
            </a:pPr>
            <a:r>
              <a:rPr lang="en-IN" sz="2200">
                <a:solidFill>
                  <a:srgbClr val="000000"/>
                </a:solidFill>
                <a:latin typeface="Georgia"/>
                <a:ea typeface="DejaVu Sans"/>
              </a:rPr>
              <a:t>Input restricted deque </a:t>
            </a:r>
            <a:endParaRPr/>
          </a:p>
          <a:p>
            <a:pPr>
              <a:lnSpc>
                <a:spcPct val="100000"/>
              </a:lnSpc>
            </a:pPr>
            <a:r>
              <a:rPr lang="en-IN" sz="2200">
                <a:solidFill>
                  <a:srgbClr val="000000"/>
                </a:solidFill>
                <a:latin typeface="Georgia"/>
                <a:ea typeface="DejaVu Sans"/>
              </a:rPr>
              <a:t>	</a:t>
            </a:r>
            <a:r>
              <a:rPr lang="en-IN" sz="2200">
                <a:solidFill>
                  <a:srgbClr val="000000"/>
                </a:solidFill>
                <a:latin typeface="Georgia"/>
                <a:ea typeface="DejaVu Sans"/>
              </a:rPr>
              <a:t>- allows insertion at only one end (In input-restricted, deletion can be done from both the ends but insertion can be done only at the rear end of the queue.)</a:t>
            </a:r>
            <a:endParaRPr/>
          </a:p>
          <a:p>
            <a:pPr>
              <a:lnSpc>
                <a:spcPct val="100000"/>
              </a:lnSpc>
            </a:pPr>
            <a:endParaRPr/>
          </a:p>
          <a:p>
            <a:pPr>
              <a:lnSpc>
                <a:spcPct val="100000"/>
              </a:lnSpc>
            </a:pPr>
            <a:r>
              <a:rPr lang="en-IN" sz="2200">
                <a:solidFill>
                  <a:srgbClr val="000000"/>
                </a:solidFill>
                <a:latin typeface="Georgia"/>
                <a:ea typeface="DejaVu Sans"/>
              </a:rPr>
              <a:t>Output restricted deque </a:t>
            </a:r>
            <a:endParaRPr/>
          </a:p>
          <a:p>
            <a:pPr>
              <a:lnSpc>
                <a:spcPct val="100000"/>
              </a:lnSpc>
            </a:pPr>
            <a:r>
              <a:rPr lang="en-IN" sz="2200">
                <a:solidFill>
                  <a:srgbClr val="000000"/>
                </a:solidFill>
                <a:latin typeface="Georgia"/>
                <a:ea typeface="DejaVu Sans"/>
              </a:rPr>
              <a:t>	</a:t>
            </a:r>
            <a:r>
              <a:rPr lang="en-IN" sz="2200">
                <a:solidFill>
                  <a:srgbClr val="000000"/>
                </a:solidFill>
                <a:latin typeface="Georgia"/>
                <a:ea typeface="DejaVu Sans"/>
              </a:rPr>
              <a:t>- allows deletion from only one end (n the output-restricted queue, insertion can be done from both the ends but deletion is done only at one end i.e. the front end of the queue.)</a:t>
            </a:r>
            <a:endParaRPr/>
          </a:p>
        </p:txBody>
      </p:sp>
    </p:spTree>
  </p:cSld>
  <p:timing>
    <p:tnLst>
      <p:par>
        <p:cTn id="61" dur="indefinite" restart="never" nodeType="tmRoot">
          <p:childTnLst>
            <p:seq>
              <p:cTn id="62"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1"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Types of DEQUE </a:t>
            </a:r>
            <a:endParaRPr/>
          </a:p>
          <a:p>
            <a:pPr algn="ctr">
              <a:lnSpc>
                <a:spcPct val="100000"/>
              </a:lnSpc>
            </a:pPr>
            <a:endParaRPr/>
          </a:p>
          <a:p>
            <a:pPr algn="just">
              <a:lnSpc>
                <a:spcPct val="100000"/>
              </a:lnSpc>
            </a:pPr>
            <a:endParaRPr/>
          </a:p>
        </p:txBody>
      </p:sp>
      <p:sp>
        <p:nvSpPr>
          <p:cNvPr id="472" name="CustomShape 2"/>
          <p:cNvSpPr/>
          <p:nvPr/>
        </p:nvSpPr>
        <p:spPr>
          <a:xfrm>
            <a:off x="543960" y="2133000"/>
            <a:ext cx="7055640" cy="1369440"/>
          </a:xfrm>
          <a:prstGeom prst="rect">
            <a:avLst/>
          </a:prstGeom>
          <a:noFill/>
          <a:ln>
            <a:noFill/>
          </a:ln>
        </p:spPr>
        <p:txBody>
          <a:bodyPr lIns="90000" rIns="90000" tIns="45000" bIns="45000"/>
          <a:p>
            <a:pPr>
              <a:lnSpc>
                <a:spcPct val="100000"/>
              </a:lnSpc>
            </a:pPr>
            <a:r>
              <a:rPr lang="en-IN" sz="2800">
                <a:solidFill>
                  <a:srgbClr val="000000"/>
                </a:solidFill>
                <a:latin typeface="Georgia"/>
                <a:ea typeface="DejaVu Sans"/>
              </a:rPr>
              <a:t>Input restricted dqueue </a:t>
            </a:r>
            <a:endParaRPr/>
          </a:p>
          <a:p>
            <a:pPr>
              <a:lnSpc>
                <a:spcPct val="100000"/>
              </a:lnSpc>
            </a:pPr>
            <a:r>
              <a:rPr lang="en-IN" sz="2800">
                <a:solidFill>
                  <a:srgbClr val="000000"/>
                </a:solidFill>
                <a:latin typeface="Georgia"/>
                <a:ea typeface="DejaVu Sans"/>
              </a:rPr>
              <a:t>	</a:t>
            </a:r>
            <a:r>
              <a:rPr lang="en-IN" sz="2800">
                <a:solidFill>
                  <a:srgbClr val="000000"/>
                </a:solidFill>
                <a:latin typeface="Georgia"/>
                <a:ea typeface="DejaVu Sans"/>
              </a:rPr>
              <a:t>- allows insertion at only one end</a:t>
            </a:r>
            <a:endParaRPr/>
          </a:p>
          <a:p>
            <a:pPr>
              <a:lnSpc>
                <a:spcPct val="100000"/>
              </a:lnSpc>
            </a:pPr>
            <a:endParaRPr/>
          </a:p>
        </p:txBody>
      </p:sp>
      <p:pic>
        <p:nvPicPr>
          <p:cNvPr id="473" name="Picture 3" descr=""/>
          <p:cNvPicPr/>
          <p:nvPr/>
        </p:nvPicPr>
        <p:blipFill>
          <a:blip r:embed="rId1"/>
          <a:stretch>
            <a:fillRect/>
          </a:stretch>
        </p:blipFill>
        <p:spPr>
          <a:xfrm>
            <a:off x="1648080" y="3517920"/>
            <a:ext cx="6411240" cy="2291760"/>
          </a:xfrm>
          <a:prstGeom prst="rect">
            <a:avLst/>
          </a:prstGeom>
          <a:ln>
            <a:noFill/>
          </a:ln>
        </p:spPr>
      </p:pic>
    </p:spTree>
  </p:cSld>
  <p:timing>
    <p:tnLst>
      <p:par>
        <p:cTn id="63" dur="indefinite" restart="never" nodeType="tmRoot">
          <p:childTnLst>
            <p:seq>
              <p:cTn id="64"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4"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Types of DEQUE </a:t>
            </a:r>
            <a:endParaRPr/>
          </a:p>
          <a:p>
            <a:pPr algn="ctr">
              <a:lnSpc>
                <a:spcPct val="100000"/>
              </a:lnSpc>
            </a:pPr>
            <a:endParaRPr/>
          </a:p>
          <a:p>
            <a:pPr algn="just">
              <a:lnSpc>
                <a:spcPct val="100000"/>
              </a:lnSpc>
            </a:pPr>
            <a:endParaRPr/>
          </a:p>
        </p:txBody>
      </p:sp>
      <p:sp>
        <p:nvSpPr>
          <p:cNvPr id="475" name="CustomShape 2"/>
          <p:cNvSpPr/>
          <p:nvPr/>
        </p:nvSpPr>
        <p:spPr>
          <a:xfrm>
            <a:off x="543960" y="2133000"/>
            <a:ext cx="7055640" cy="942840"/>
          </a:xfrm>
          <a:prstGeom prst="rect">
            <a:avLst/>
          </a:prstGeom>
          <a:noFill/>
          <a:ln>
            <a:noFill/>
          </a:ln>
        </p:spPr>
        <p:txBody>
          <a:bodyPr lIns="90000" rIns="90000" tIns="45000" bIns="45000"/>
          <a:p>
            <a:pPr>
              <a:lnSpc>
                <a:spcPct val="100000"/>
              </a:lnSpc>
            </a:pPr>
            <a:r>
              <a:rPr lang="en-IN" sz="2800">
                <a:solidFill>
                  <a:srgbClr val="000000"/>
                </a:solidFill>
                <a:latin typeface="Georgia"/>
                <a:ea typeface="DejaVu Sans"/>
              </a:rPr>
              <a:t>Output restricted deque </a:t>
            </a:r>
            <a:endParaRPr/>
          </a:p>
          <a:p>
            <a:pPr>
              <a:lnSpc>
                <a:spcPct val="100000"/>
              </a:lnSpc>
            </a:pPr>
            <a:r>
              <a:rPr lang="en-IN" sz="2800">
                <a:solidFill>
                  <a:srgbClr val="000000"/>
                </a:solidFill>
                <a:latin typeface="Georgia"/>
                <a:ea typeface="DejaVu Sans"/>
              </a:rPr>
              <a:t>	</a:t>
            </a:r>
            <a:r>
              <a:rPr lang="en-IN" sz="2800">
                <a:solidFill>
                  <a:srgbClr val="000000"/>
                </a:solidFill>
                <a:latin typeface="Georgia"/>
                <a:ea typeface="DejaVu Sans"/>
              </a:rPr>
              <a:t>- allows deletion from only one end</a:t>
            </a:r>
            <a:endParaRPr/>
          </a:p>
        </p:txBody>
      </p:sp>
      <p:pic>
        <p:nvPicPr>
          <p:cNvPr id="476" name="Picture 2" descr=""/>
          <p:cNvPicPr/>
          <p:nvPr/>
        </p:nvPicPr>
        <p:blipFill>
          <a:blip r:embed="rId1"/>
          <a:stretch>
            <a:fillRect/>
          </a:stretch>
        </p:blipFill>
        <p:spPr>
          <a:xfrm>
            <a:off x="1187640" y="3573000"/>
            <a:ext cx="6884640" cy="1866240"/>
          </a:xfrm>
          <a:prstGeom prst="rect">
            <a:avLst/>
          </a:prstGeom>
          <a:ln>
            <a:noFill/>
          </a:ln>
        </p:spPr>
      </p:pic>
    </p:spTree>
  </p:cSld>
  <p:timing>
    <p:tnLst>
      <p:par>
        <p:cTn id="65" dur="indefinite" restart="never" nodeType="tmRoot">
          <p:childTnLst>
            <p:seq>
              <p:cTn id="66"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7"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Group E</a:t>
            </a:r>
            <a:endParaRPr/>
          </a:p>
          <a:p>
            <a:pPr algn="ctr">
              <a:lnSpc>
                <a:spcPct val="100000"/>
              </a:lnSpc>
            </a:pPr>
            <a:endParaRPr/>
          </a:p>
          <a:p>
            <a:pPr algn="just">
              <a:lnSpc>
                <a:spcPct val="100000"/>
              </a:lnSpc>
            </a:pPr>
            <a:endParaRPr/>
          </a:p>
        </p:txBody>
      </p:sp>
      <p:pic>
        <p:nvPicPr>
          <p:cNvPr id="478" name="Picture 3" descr=""/>
          <p:cNvPicPr/>
          <p:nvPr/>
        </p:nvPicPr>
        <p:blipFill>
          <a:blip r:embed="rId1"/>
          <a:stretch>
            <a:fillRect/>
          </a:stretch>
        </p:blipFill>
        <p:spPr>
          <a:xfrm>
            <a:off x="539640" y="3077280"/>
            <a:ext cx="8174880" cy="1574640"/>
          </a:xfrm>
          <a:prstGeom prst="rect">
            <a:avLst/>
          </a:prstGeom>
          <a:ln>
            <a:noFill/>
          </a:ln>
        </p:spPr>
      </p:pic>
    </p:spTree>
  </p:cSld>
  <p:timing>
    <p:tnLst>
      <p:par>
        <p:cTn id="67" dur="indefinite" restart="never" nodeType="tmRoot">
          <p:childTnLst>
            <p:seq>
              <p:cTn id="68"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9" name="CustomShape 1"/>
          <p:cNvSpPr/>
          <p:nvPr/>
        </p:nvSpPr>
        <p:spPr>
          <a:xfrm>
            <a:off x="457200" y="1143000"/>
            <a:ext cx="8228520" cy="1065600"/>
          </a:xfrm>
          <a:prstGeom prst="rect">
            <a:avLst/>
          </a:prstGeom>
          <a:noFill/>
          <a:ln>
            <a:noFill/>
          </a:ln>
        </p:spPr>
        <p:txBody>
          <a:bodyPr lIns="90000" rIns="90000" tIns="45000" bIns="45000" anchor="ctr"/>
          <a:p>
            <a:pPr>
              <a:lnSpc>
                <a:spcPct val="100000"/>
              </a:lnSpc>
            </a:pPr>
            <a:r>
              <a:rPr lang="en-IN" sz="4000">
                <a:solidFill>
                  <a:srgbClr val="424456"/>
                </a:solidFill>
                <a:latin typeface="Trebuchet MS"/>
              </a:rPr>
              <a:t>UNIT VI QUEUE</a:t>
            </a:r>
            <a:endParaRPr/>
          </a:p>
        </p:txBody>
      </p:sp>
      <p:sp>
        <p:nvSpPr>
          <p:cNvPr id="480" name="CustomShape 2"/>
          <p:cNvSpPr/>
          <p:nvPr/>
        </p:nvSpPr>
        <p:spPr>
          <a:xfrm>
            <a:off x="457200" y="2249280"/>
            <a:ext cx="8228520" cy="4323960"/>
          </a:xfrm>
          <a:prstGeom prst="rect">
            <a:avLst/>
          </a:prstGeom>
          <a:noFill/>
          <a:ln>
            <a:noFill/>
          </a:ln>
        </p:spPr>
      </p:sp>
      <p:pic>
        <p:nvPicPr>
          <p:cNvPr id="481" name="Picture 2" descr=""/>
          <p:cNvPicPr/>
          <p:nvPr/>
        </p:nvPicPr>
        <p:blipFill>
          <a:blip r:embed="rId1"/>
          <a:stretch>
            <a:fillRect/>
          </a:stretch>
        </p:blipFill>
        <p:spPr>
          <a:xfrm>
            <a:off x="467640" y="2205000"/>
            <a:ext cx="8345160" cy="3023280"/>
          </a:xfrm>
          <a:prstGeom prst="rect">
            <a:avLst/>
          </a:prstGeom>
          <a:ln>
            <a:noFill/>
          </a:ln>
        </p:spPr>
      </p:pic>
    </p:spTree>
  </p:cSld>
  <p:timing>
    <p:tnLst>
      <p:par>
        <p:cTn id="69" dur="indefinite" restart="never" nodeType="tmRoot">
          <p:childTnLst>
            <p:seq>
              <p:cTn id="70"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2"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PRIORITY QUEUES</a:t>
            </a:r>
            <a:endParaRPr/>
          </a:p>
          <a:p>
            <a:pPr algn="ctr">
              <a:lnSpc>
                <a:spcPct val="100000"/>
              </a:lnSpc>
            </a:pPr>
            <a:endParaRPr/>
          </a:p>
          <a:p>
            <a:pPr algn="just">
              <a:lnSpc>
                <a:spcPct val="100000"/>
              </a:lnSpc>
            </a:pPr>
            <a:endParaRPr/>
          </a:p>
        </p:txBody>
      </p:sp>
      <p:sp>
        <p:nvSpPr>
          <p:cNvPr id="483" name="CustomShape 2"/>
          <p:cNvSpPr/>
          <p:nvPr/>
        </p:nvSpPr>
        <p:spPr>
          <a:xfrm>
            <a:off x="310680" y="1917000"/>
            <a:ext cx="8364960" cy="3928680"/>
          </a:xfrm>
          <a:prstGeom prst="rect">
            <a:avLst/>
          </a:prstGeom>
          <a:noFill/>
          <a:ln>
            <a:noFill/>
          </a:ln>
        </p:spPr>
      </p:sp>
      <p:sp>
        <p:nvSpPr>
          <p:cNvPr id="484" name="TextShape 3"/>
          <p:cNvSpPr txBox="1"/>
          <p:nvPr/>
        </p:nvSpPr>
        <p:spPr>
          <a:xfrm>
            <a:off x="720000" y="1760760"/>
            <a:ext cx="7560000" cy="3822840"/>
          </a:xfrm>
          <a:prstGeom prst="rect">
            <a:avLst/>
          </a:prstGeom>
        </p:spPr>
      </p:sp>
    </p:spTree>
  </p:cSld>
  <p:timing>
    <p:tnLst>
      <p:par>
        <p:cTn id="71" dur="indefinite" restart="never" nodeType="tmRoot">
          <p:childTnLst>
            <p:seq>
              <p:cTn id="72"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5"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PRIORITY QUEUES</a:t>
            </a:r>
            <a:endParaRPr/>
          </a:p>
          <a:p>
            <a:pPr algn="ctr">
              <a:lnSpc>
                <a:spcPct val="100000"/>
              </a:lnSpc>
            </a:pPr>
            <a:endParaRPr/>
          </a:p>
          <a:p>
            <a:pPr algn="just">
              <a:lnSpc>
                <a:spcPct val="100000"/>
              </a:lnSpc>
            </a:pPr>
            <a:endParaRPr/>
          </a:p>
        </p:txBody>
      </p:sp>
      <p:pic>
        <p:nvPicPr>
          <p:cNvPr id="486" name="Picture 2" descr=""/>
          <p:cNvPicPr/>
          <p:nvPr/>
        </p:nvPicPr>
        <p:blipFill>
          <a:blip r:embed="rId1"/>
          <a:stretch>
            <a:fillRect/>
          </a:stretch>
        </p:blipFill>
        <p:spPr>
          <a:xfrm>
            <a:off x="1752480" y="2061000"/>
            <a:ext cx="5637600" cy="1808640"/>
          </a:xfrm>
          <a:prstGeom prst="rect">
            <a:avLst/>
          </a:prstGeom>
          <a:ln>
            <a:noFill/>
          </a:ln>
        </p:spPr>
      </p:pic>
      <p:pic>
        <p:nvPicPr>
          <p:cNvPr id="487" name="Picture 4" descr=""/>
          <p:cNvPicPr/>
          <p:nvPr/>
        </p:nvPicPr>
        <p:blipFill>
          <a:blip r:embed="rId2"/>
          <a:stretch>
            <a:fillRect/>
          </a:stretch>
        </p:blipFill>
        <p:spPr>
          <a:xfrm>
            <a:off x="2195640" y="4088160"/>
            <a:ext cx="4463280" cy="420840"/>
          </a:xfrm>
          <a:prstGeom prst="rect">
            <a:avLst/>
          </a:prstGeom>
          <a:ln>
            <a:noFill/>
          </a:ln>
        </p:spPr>
      </p:pic>
    </p:spTree>
  </p:cSld>
  <p:timing>
    <p:tnLst>
      <p:par>
        <p:cTn id="73" dur="indefinite" restart="never" nodeType="tmRoot">
          <p:childTnLst>
            <p:seq>
              <p:cTn id="74"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8"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PRIORITY QUEUES</a:t>
            </a:r>
            <a:endParaRPr/>
          </a:p>
          <a:p>
            <a:pPr algn="ctr">
              <a:lnSpc>
                <a:spcPct val="100000"/>
              </a:lnSpc>
            </a:pPr>
            <a:endParaRPr/>
          </a:p>
          <a:p>
            <a:pPr algn="just">
              <a:lnSpc>
                <a:spcPct val="100000"/>
              </a:lnSpc>
            </a:pPr>
            <a:endParaRPr/>
          </a:p>
        </p:txBody>
      </p:sp>
      <p:pic>
        <p:nvPicPr>
          <p:cNvPr id="489" name="Picture 2" descr=""/>
          <p:cNvPicPr/>
          <p:nvPr/>
        </p:nvPicPr>
        <p:blipFill>
          <a:blip r:embed="rId1"/>
          <a:stretch>
            <a:fillRect/>
          </a:stretch>
        </p:blipFill>
        <p:spPr>
          <a:xfrm>
            <a:off x="1752480" y="2061000"/>
            <a:ext cx="5637600" cy="1808640"/>
          </a:xfrm>
          <a:prstGeom prst="rect">
            <a:avLst/>
          </a:prstGeom>
          <a:ln>
            <a:noFill/>
          </a:ln>
        </p:spPr>
      </p:pic>
      <p:pic>
        <p:nvPicPr>
          <p:cNvPr id="490" name="Picture 3" descr=""/>
          <p:cNvPicPr/>
          <p:nvPr/>
        </p:nvPicPr>
        <p:blipFill>
          <a:blip r:embed="rId2"/>
          <a:stretch>
            <a:fillRect/>
          </a:stretch>
        </p:blipFill>
        <p:spPr>
          <a:xfrm>
            <a:off x="1616760" y="4653000"/>
            <a:ext cx="6266520" cy="1799280"/>
          </a:xfrm>
          <a:prstGeom prst="rect">
            <a:avLst/>
          </a:prstGeom>
          <a:ln>
            <a:noFill/>
          </a:ln>
        </p:spPr>
      </p:pic>
      <p:pic>
        <p:nvPicPr>
          <p:cNvPr id="491" name="Picture 4" descr=""/>
          <p:cNvPicPr/>
          <p:nvPr/>
        </p:nvPicPr>
        <p:blipFill>
          <a:blip r:embed="rId3"/>
          <a:stretch>
            <a:fillRect/>
          </a:stretch>
        </p:blipFill>
        <p:spPr>
          <a:xfrm>
            <a:off x="2195640" y="4088160"/>
            <a:ext cx="4332960" cy="408600"/>
          </a:xfrm>
          <a:prstGeom prst="rect">
            <a:avLst/>
          </a:prstGeom>
          <a:ln>
            <a:noFill/>
          </a:ln>
        </p:spPr>
      </p:pic>
    </p:spTree>
  </p:cSld>
  <p:timing>
    <p:tnLst>
      <p:par>
        <p:cTn id="75" dur="indefinite" restart="never" nodeType="tmRoot">
          <p:childTnLst>
            <p:seq>
              <p:cTn id="76"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2"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PRIORITY QUEUES</a:t>
            </a:r>
            <a:endParaRPr/>
          </a:p>
          <a:p>
            <a:pPr algn="ctr">
              <a:lnSpc>
                <a:spcPct val="100000"/>
              </a:lnSpc>
            </a:pPr>
            <a:endParaRPr/>
          </a:p>
          <a:p>
            <a:pPr algn="just">
              <a:lnSpc>
                <a:spcPct val="100000"/>
              </a:lnSpc>
            </a:pPr>
            <a:endParaRPr/>
          </a:p>
        </p:txBody>
      </p:sp>
      <p:sp>
        <p:nvSpPr>
          <p:cNvPr id="493" name="CustomShape 2"/>
          <p:cNvSpPr/>
          <p:nvPr/>
        </p:nvSpPr>
        <p:spPr>
          <a:xfrm>
            <a:off x="1619640" y="5500440"/>
            <a:ext cx="6119640" cy="1369440"/>
          </a:xfrm>
          <a:prstGeom prst="rect">
            <a:avLst/>
          </a:prstGeom>
          <a:noFill/>
          <a:ln>
            <a:noFill/>
          </a:ln>
        </p:spPr>
        <p:txBody>
          <a:bodyPr lIns="90000" rIns="90000" tIns="45000" bIns="45000"/>
          <a:p>
            <a:pPr algn="ctr">
              <a:lnSpc>
                <a:spcPct val="100000"/>
              </a:lnSpc>
            </a:pPr>
            <a:r>
              <a:rPr lang="en-IN" sz="2800">
                <a:solidFill>
                  <a:srgbClr val="000000"/>
                </a:solidFill>
                <a:latin typeface="Georgia"/>
                <a:ea typeface="DejaVu Sans"/>
              </a:rPr>
              <a:t>fig. represent a priority queue of jobs waiting to use a computer.</a:t>
            </a:r>
            <a:endParaRPr/>
          </a:p>
          <a:p>
            <a:pPr algn="ctr">
              <a:lnSpc>
                <a:spcPct val="100000"/>
              </a:lnSpc>
            </a:pPr>
            <a:endParaRPr/>
          </a:p>
        </p:txBody>
      </p:sp>
      <p:pic>
        <p:nvPicPr>
          <p:cNvPr id="494" name="Picture 2" descr=""/>
          <p:cNvPicPr/>
          <p:nvPr/>
        </p:nvPicPr>
        <p:blipFill>
          <a:blip r:embed="rId1"/>
          <a:stretch>
            <a:fillRect/>
          </a:stretch>
        </p:blipFill>
        <p:spPr>
          <a:xfrm>
            <a:off x="926640" y="1820880"/>
            <a:ext cx="6707520" cy="3407400"/>
          </a:xfrm>
          <a:prstGeom prst="rect">
            <a:avLst/>
          </a:prstGeom>
          <a:ln>
            <a:noFill/>
          </a:ln>
        </p:spPr>
      </p:pic>
    </p:spTree>
  </p:cSld>
  <p:timing>
    <p:tnLst>
      <p:par>
        <p:cTn id="77" dur="indefinite" restart="never" nodeType="tmRoot">
          <p:childTnLst>
            <p:seq>
              <p:cTn id="78"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5"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Group E</a:t>
            </a:r>
            <a:endParaRPr/>
          </a:p>
          <a:p>
            <a:pPr algn="ctr">
              <a:lnSpc>
                <a:spcPct val="100000"/>
              </a:lnSpc>
            </a:pPr>
            <a:endParaRPr/>
          </a:p>
          <a:p>
            <a:pPr algn="just">
              <a:lnSpc>
                <a:spcPct val="100000"/>
              </a:lnSpc>
            </a:pPr>
            <a:endParaRPr/>
          </a:p>
        </p:txBody>
      </p:sp>
      <p:pic>
        <p:nvPicPr>
          <p:cNvPr id="496" name="Picture 2" descr=""/>
          <p:cNvPicPr/>
          <p:nvPr/>
        </p:nvPicPr>
        <p:blipFill>
          <a:blip r:embed="rId1"/>
          <a:stretch>
            <a:fillRect/>
          </a:stretch>
        </p:blipFill>
        <p:spPr>
          <a:xfrm>
            <a:off x="395640" y="2637000"/>
            <a:ext cx="8343360" cy="1727280"/>
          </a:xfrm>
          <a:prstGeom prst="rect">
            <a:avLst/>
          </a:prstGeom>
          <a:ln>
            <a:noFill/>
          </a:ln>
        </p:spPr>
      </p:pic>
    </p:spTree>
  </p:cSld>
  <p:timing>
    <p:tnLst>
      <p:par>
        <p:cTn id="79" dur="indefinite" restart="never" nodeType="tmRoot">
          <p:childTnLst>
            <p:seq>
              <p:cTn id="80"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7" name="CustomShape 1"/>
          <p:cNvSpPr/>
          <p:nvPr/>
        </p:nvSpPr>
        <p:spPr>
          <a:xfrm>
            <a:off x="310680" y="582840"/>
            <a:ext cx="8594640" cy="1117440"/>
          </a:xfrm>
          <a:prstGeom prst="rect">
            <a:avLst/>
          </a:prstGeom>
          <a:noFill/>
          <a:ln>
            <a:noFill/>
          </a:ln>
        </p:spPr>
        <p:txBody>
          <a:bodyPr lIns="81720" rIns="81720" tIns="40680" bIns="40680"/>
          <a:p>
            <a:pPr algn="ctr">
              <a:lnSpc>
                <a:spcPct val="100000"/>
              </a:lnSpc>
            </a:pPr>
            <a:r>
              <a:rPr lang="en-IN" sz="4000">
                <a:solidFill>
                  <a:srgbClr val="424456"/>
                </a:solidFill>
                <a:latin typeface="Trebuchet MS"/>
              </a:rPr>
              <a:t>MULTIQUEUES</a:t>
            </a:r>
            <a:endParaRPr/>
          </a:p>
          <a:p>
            <a:pPr algn="ctr">
              <a:lnSpc>
                <a:spcPct val="100000"/>
              </a:lnSpc>
            </a:pPr>
            <a:endParaRPr/>
          </a:p>
          <a:p>
            <a:pPr algn="just">
              <a:lnSpc>
                <a:spcPct val="100000"/>
              </a:lnSpc>
            </a:pPr>
            <a:endParaRPr/>
          </a:p>
        </p:txBody>
      </p:sp>
      <p:sp>
        <p:nvSpPr>
          <p:cNvPr id="498" name="CustomShape 2"/>
          <p:cNvSpPr/>
          <p:nvPr/>
        </p:nvSpPr>
        <p:spPr>
          <a:xfrm>
            <a:off x="755640" y="1299600"/>
            <a:ext cx="7632360" cy="4478760"/>
          </a:xfrm>
          <a:prstGeom prst="rect">
            <a:avLst/>
          </a:prstGeom>
          <a:noFill/>
          <a:ln>
            <a:noFill/>
          </a:ln>
        </p:spPr>
        <p:txBody>
          <a:bodyPr lIns="90000" rIns="90000" tIns="45000" bIns="45000"/>
          <a:p>
            <a:pPr algn="just">
              <a:lnSpc>
                <a:spcPct val="100000"/>
              </a:lnSpc>
              <a:buFont typeface="Arial"/>
              <a:buChar char="•"/>
            </a:pPr>
            <a:r>
              <a:rPr lang="en-IN" sz="2400">
                <a:solidFill>
                  <a:srgbClr val="000000"/>
                </a:solidFill>
                <a:latin typeface="Georgia"/>
              </a:rPr>
              <a:t>If more number of queue is required to be implemented then Multi-queues data structure is used.</a:t>
            </a:r>
            <a:endParaRPr/>
          </a:p>
          <a:p>
            <a:pPr algn="just">
              <a:lnSpc>
                <a:spcPct val="100000"/>
              </a:lnSpc>
              <a:buFont typeface="Arial"/>
              <a:buChar char="•"/>
            </a:pPr>
            <a:r>
              <a:rPr lang="en-IN" sz="2400">
                <a:solidFill>
                  <a:srgbClr val="000000"/>
                </a:solidFill>
                <a:latin typeface="Georgia"/>
              </a:rPr>
              <a:t>Large space will be wasted due to less size of queue</a:t>
            </a:r>
            <a:endParaRPr/>
          </a:p>
          <a:p>
            <a:pPr algn="just">
              <a:lnSpc>
                <a:spcPct val="100000"/>
              </a:lnSpc>
              <a:buFont typeface="Arial"/>
              <a:buChar char="•"/>
            </a:pPr>
            <a:r>
              <a:rPr lang="en-IN" sz="2400">
                <a:solidFill>
                  <a:srgbClr val="000000"/>
                </a:solidFill>
                <a:latin typeface="Georgia"/>
              </a:rPr>
              <a:t>There exists a trade off between the number of overflows and the space.</a:t>
            </a:r>
            <a:endParaRPr/>
          </a:p>
          <a:p>
            <a:pPr algn="just">
              <a:lnSpc>
                <a:spcPct val="100000"/>
              </a:lnSpc>
              <a:buFont typeface="Arial"/>
              <a:buChar char="•"/>
            </a:pPr>
            <a:r>
              <a:rPr lang="en-IN" sz="2400">
                <a:solidFill>
                  <a:srgbClr val="000000"/>
                </a:solidFill>
                <a:latin typeface="Georgia"/>
              </a:rPr>
              <a:t>To reduce this trade-off, we can represent more than one queue in the same array of sufficient size.</a:t>
            </a:r>
            <a:endParaRPr/>
          </a:p>
          <a:p>
            <a:pPr algn="just">
              <a:lnSpc>
                <a:spcPct val="100000"/>
              </a:lnSpc>
              <a:buFont typeface="Arial"/>
              <a:buChar char="•"/>
            </a:pPr>
            <a:r>
              <a:rPr lang="en-IN" sz="2400">
                <a:solidFill>
                  <a:srgbClr val="000000"/>
                </a:solidFill>
                <a:latin typeface="Georgia"/>
              </a:rPr>
              <a:t>It is possible to utilize all the available space in a single array.</a:t>
            </a:r>
            <a:endParaRPr/>
          </a:p>
        </p:txBody>
      </p:sp>
      <p:pic>
        <p:nvPicPr>
          <p:cNvPr id="499" name="Picture 2" descr=""/>
          <p:cNvPicPr/>
          <p:nvPr/>
        </p:nvPicPr>
        <p:blipFill>
          <a:blip r:embed="rId1"/>
          <a:stretch>
            <a:fillRect/>
          </a:stretch>
        </p:blipFill>
        <p:spPr>
          <a:xfrm>
            <a:off x="3204000" y="5144040"/>
            <a:ext cx="4536000" cy="1236960"/>
          </a:xfrm>
          <a:prstGeom prst="rect">
            <a:avLst/>
          </a:prstGeom>
          <a:ln>
            <a:noFill/>
          </a:ln>
        </p:spPr>
      </p:pic>
    </p:spTree>
  </p:cSld>
  <p:timing>
    <p:tnLst>
      <p:par>
        <p:cTn id="81" dur="indefinite" restart="never" nodeType="tmRoot">
          <p:childTnLst>
            <p:seq>
              <p:cTn id="82"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0" name="CustomShape 1"/>
          <p:cNvSpPr/>
          <p:nvPr/>
        </p:nvSpPr>
        <p:spPr>
          <a:xfrm>
            <a:off x="310680" y="850320"/>
            <a:ext cx="8593920" cy="1116720"/>
          </a:xfrm>
          <a:prstGeom prst="rect">
            <a:avLst/>
          </a:prstGeom>
          <a:noFill/>
          <a:ln>
            <a:noFill/>
          </a:ln>
        </p:spPr>
        <p:txBody>
          <a:bodyPr lIns="81720" rIns="81720" tIns="40680" bIns="40680"/>
          <a:p>
            <a:pPr algn="ctr">
              <a:lnSpc>
                <a:spcPct val="100000"/>
              </a:lnSpc>
            </a:pPr>
            <a:r>
              <a:rPr lang="en-IN" sz="4000">
                <a:solidFill>
                  <a:srgbClr val="424456"/>
                </a:solidFill>
                <a:latin typeface="Trebuchet MS"/>
                <a:ea typeface="DejaVu Sans"/>
              </a:rPr>
              <a:t>LINKED QUEUES</a:t>
            </a:r>
            <a:endParaRPr/>
          </a:p>
          <a:p>
            <a:pPr algn="ctr">
              <a:lnSpc>
                <a:spcPct val="100000"/>
              </a:lnSpc>
            </a:pPr>
            <a:endParaRPr/>
          </a:p>
          <a:p>
            <a:pPr algn="just">
              <a:lnSpc>
                <a:spcPct val="100000"/>
              </a:lnSpc>
            </a:pPr>
            <a:endParaRPr/>
          </a:p>
        </p:txBody>
      </p:sp>
      <p:sp>
        <p:nvSpPr>
          <p:cNvPr id="501" name="CustomShape 2"/>
          <p:cNvSpPr/>
          <p:nvPr/>
        </p:nvSpPr>
        <p:spPr>
          <a:xfrm>
            <a:off x="310680" y="1917000"/>
            <a:ext cx="8364960" cy="4355280"/>
          </a:xfrm>
          <a:prstGeom prst="rect">
            <a:avLst/>
          </a:prstGeom>
          <a:noFill/>
          <a:ln>
            <a:noFill/>
          </a:ln>
        </p:spPr>
        <p:txBody>
          <a:bodyPr lIns="90000" rIns="90000" tIns="45000" bIns="45000"/>
          <a:p>
            <a:pPr algn="just">
              <a:lnSpc>
                <a:spcPct val="100000"/>
              </a:lnSpc>
              <a:buFont typeface="Arial"/>
              <a:buChar char="•"/>
            </a:pPr>
            <a:r>
              <a:rPr lang="en-IN" sz="2800">
                <a:solidFill>
                  <a:srgbClr val="000000"/>
                </a:solidFill>
                <a:latin typeface="Georgia"/>
                <a:ea typeface="DejaVu Sans"/>
              </a:rPr>
              <a:t>Queue using an array is not suitable when we don't know the size of data</a:t>
            </a:r>
            <a:endParaRPr/>
          </a:p>
          <a:p>
            <a:pPr algn="just">
              <a:lnSpc>
                <a:spcPct val="100000"/>
              </a:lnSpc>
              <a:buFont typeface="Arial"/>
              <a:buChar char="•"/>
            </a:pPr>
            <a:r>
              <a:rPr lang="en-IN" sz="2800">
                <a:solidFill>
                  <a:srgbClr val="000000"/>
                </a:solidFill>
                <a:latin typeface="Georgia"/>
                <a:ea typeface="DejaVu Sans"/>
              </a:rPr>
              <a:t>The queue which is implemented using a linked list can work for an unlimited number of values.</a:t>
            </a:r>
            <a:endParaRPr/>
          </a:p>
          <a:p>
            <a:pPr algn="just">
              <a:lnSpc>
                <a:spcPct val="100000"/>
              </a:lnSpc>
              <a:buFont typeface="Arial"/>
              <a:buChar char="•"/>
            </a:pPr>
            <a:r>
              <a:rPr lang="en-IN" sz="2800">
                <a:solidFill>
                  <a:srgbClr val="000000"/>
                </a:solidFill>
                <a:latin typeface="Georgia"/>
                <a:ea typeface="DejaVu Sans"/>
              </a:rPr>
              <a:t>In linked list implementation of a queue, the last inserted node is always pointed by 'rear' and the first node is always pointed by 'front'.</a:t>
            </a:r>
            <a:endParaRPr/>
          </a:p>
          <a:p>
            <a:pPr algn="just">
              <a:lnSpc>
                <a:spcPct val="100000"/>
              </a:lnSpc>
              <a:buFont typeface="Arial"/>
              <a:buChar char="•"/>
            </a:pPr>
            <a:r>
              <a:rPr lang="en-IN" sz="2800">
                <a:solidFill>
                  <a:srgbClr val="000000"/>
                </a:solidFill>
                <a:latin typeface="Georgia"/>
                <a:ea typeface="DejaVu Sans"/>
              </a:rPr>
              <a:t>Operations</a:t>
            </a:r>
            <a:endParaRPr/>
          </a:p>
        </p:txBody>
      </p:sp>
      <p:pic>
        <p:nvPicPr>
          <p:cNvPr id="502" name="Picture 2" descr=""/>
          <p:cNvPicPr/>
          <p:nvPr/>
        </p:nvPicPr>
        <p:blipFill>
          <a:blip r:embed="rId1"/>
          <a:stretch>
            <a:fillRect/>
          </a:stretch>
        </p:blipFill>
        <p:spPr>
          <a:xfrm>
            <a:off x="2705400" y="5157360"/>
            <a:ext cx="6113880" cy="1103760"/>
          </a:xfrm>
          <a:prstGeom prst="rect">
            <a:avLst/>
          </a:prstGeom>
          <a:ln>
            <a:noFill/>
          </a:ln>
        </p:spPr>
      </p:pic>
    </p:spTree>
  </p:cSld>
  <p:timing>
    <p:tnLst>
      <p:par>
        <p:cTn id="83" dur="indefinite" restart="never" nodeType="tmRoot">
          <p:childTnLst>
            <p:seq>
              <p:cTn id="84"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