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notesSlide37.xml" ContentType="application/vnd.openxmlformats-officedocument.presentationml.notesSlide+xml"/>
  <Override PartName="/ppt/notesSlides/notesSlide42.xml" ContentType="application/vnd.openxmlformats-officedocument.presentationml.notesSlide+xml"/>
  <Override PartName="/ppt/notesSlides/notesSlide35.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_rels/notesSlide42.xml.rels" ContentType="application/vnd.openxmlformats-package.relationships+xml"/>
  <Override PartName="/ppt/notesSlides/_rels/notesSlide37.xml.rels" ContentType="application/vnd.openxmlformats-package.relationships+xml"/>
  <Override PartName="/ppt/notesSlides/_rels/notesSlide10.xml.rels" ContentType="application/vnd.openxmlformats-package.relationships+xml"/>
  <Override PartName="/ppt/notesSlides/_rels/notesSlide35.xml.rels" ContentType="application/vnd.openxmlformats-package.relationships+xml"/>
  <Override PartName="/ppt/notesSlides/_rels/notesSlide9.xml.rels" ContentType="application/vnd.openxmlformats-package.relationships+xml"/>
  <Override PartName="/ppt/notesSlides/_rels/notesSlide6.xml.rels" ContentType="application/vnd.openxmlformats-package.relationships+xml"/>
  <Override PartName="/ppt/notesSlides/_rels/notesSlide4.xml.rels" ContentType="application/vnd.openxmlformats-package.relationships+xml"/>
  <Override PartName="/ppt/notesSlides/notesSlide6.xml" ContentType="application/vnd.openxmlformats-officedocument.presentationml.notesSlide+xml"/>
  <Override PartName="/ppt/notesSlides/notesSlide4.xml" ContentType="application/vnd.openxmlformats-officedocument.presentationml.notes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3.xml" ContentType="application/vnd.openxmlformats-officedocument.presentationml.slide+xml"/>
  <Override PartName="/ppt/slides/_rels/slide42.xml.rels" ContentType="application/vnd.openxmlformats-package.relationships+xml"/>
  <Override PartName="/ppt/slides/_rels/slide41.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6.xml.rels" ContentType="application/vnd.openxmlformats-package.relationships+xml"/>
  <Override PartName="/ppt/slides/_rels/slide38.xml.rels" ContentType="application/vnd.openxmlformats-package.relationships+xml"/>
  <Override PartName="/ppt/slides/_rels/slide35.xml.rels" ContentType="application/vnd.openxmlformats-package.relationships+xml"/>
  <Override PartName="/ppt/slides/_rels/slide32.xml.rels" ContentType="application/vnd.openxmlformats-package.relationships+xml"/>
  <Override PartName="/ppt/slides/_rels/slide29.xml.rels" ContentType="application/vnd.openxmlformats-package.relationships+xml"/>
  <Override PartName="/ppt/slides/_rels/slide24.xml.rels" ContentType="application/vnd.openxmlformats-package.relationships+xml"/>
  <Override PartName="/ppt/slides/_rels/slide31.xml.rels" ContentType="application/vnd.openxmlformats-package.relationships+xml"/>
  <Override PartName="/ppt/slides/_rels/slide28.xml.rels" ContentType="application/vnd.openxmlformats-package.relationships+xml"/>
  <Override PartName="/ppt/slides/_rels/slide23.xml.rels" ContentType="application/vnd.openxmlformats-package.relationships+xml"/>
  <Override PartName="/ppt/slides/_rels/slide26.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18.xml.rels" ContentType="application/vnd.openxmlformats-package.relationships+xml"/>
  <Override PartName="/ppt/slides/_rels/slide14.xml.rels" ContentType="application/vnd.openxmlformats-package.relationships+xml"/>
  <Override PartName="/ppt/slides/_rels/slide25.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27.xml.rels" ContentType="application/vnd.openxmlformats-package.relationships+xml"/>
  <Override PartName="/ppt/slides/_rels/slide15.xml.rels" ContentType="application/vnd.openxmlformats-package.relationships+xml"/>
  <Override PartName="/ppt/slides/_rels/slide20.xml.rels" ContentType="application/vnd.openxmlformats-package.relationships+xml"/>
  <Override PartName="/ppt/slides/_rels/slide30.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16.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5.xml.rels" ContentType="application/vnd.openxmlformats-package.relationships+xml"/>
  <Override PartName="/ppt/slides/_rels/slide37.xml.rels" ContentType="application/vnd.openxmlformats-package.relationships+xml"/>
  <Override PartName="/ppt/slides/_rels/slide4.xml.rels" ContentType="application/vnd.openxmlformats-package.relationships+xml"/>
  <Override PartName="/ppt/slides/_rels/slide17.xml.rels" ContentType="application/vnd.openxmlformats-package.relationships+xml"/>
  <Override PartName="/ppt/slides/_rels/slide43.xml.rels" ContentType="application/vnd.openxmlformats-package.relationships+xml"/>
  <Override PartName="/ppt/slides/_rels/slide3.xml.rels" ContentType="application/vnd.openxmlformats-package.relationships+xml"/>
  <Override PartName="/ppt/slides/_rels/slide33.xml.rels" ContentType="application/vnd.openxmlformats-package.relationships+xml"/>
  <Override PartName="/ppt/slides/_rels/slide6.xml.rels" ContentType="application/vnd.openxmlformats-package.relationships+xml"/>
  <Override PartName="/ppt/slides/_rels/slide34.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32.xml" ContentType="application/vnd.openxmlformats-officedocument.presentationml.slide+xml"/>
  <Override PartName="/ppt/slides/slide29.xml" ContentType="application/vnd.openxmlformats-officedocument.presentationml.slide+xml"/>
  <Override PartName="/ppt/slides/slide25.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s/slide26.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28.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34.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7.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2.xml" ContentType="application/vnd.openxmlformats-officedocument.presentationml.slideLayout+xml"/>
  <Override PartName="/ppt/slideLayouts/slideLayout9.xml" ContentType="application/vnd.openxmlformats-officedocument.presentationml.slideLayout+xml"/>
  <Override PartName="/ppt/slideLayouts/slideLayout1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8.xml.rels" ContentType="application/vnd.openxmlformats-package.relationships+xml"/>
  <Override PartName="/ppt/slideLayouts/_rels/slideLayout17.xml.rels" ContentType="application/vnd.openxmlformats-package.relationships+xml"/>
  <Override PartName="/ppt/slideLayouts/_rels/slideLayout16.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5.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1.xml.rels" ContentType="application/vnd.openxmlformats-package.relationships+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3.xml" ContentType="application/vnd.openxmlformats-officedocument.presentationml.slideLayout+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media/image22.png" ContentType="image/png"/>
  <Override PartName="/ppt/media/image21.png" ContentType="image/png"/>
  <Override PartName="/ppt/media/image17.png" ContentType="image/png"/>
  <Override PartName="/ppt/media/image16.wmf" ContentType="image/x-wmf"/>
  <Override PartName="/ppt/media/image20.png" ContentType="image/png"/>
  <Override PartName="/ppt/media/image13.wmf" ContentType="image/x-wmf"/>
  <Override PartName="/ppt/media/image11.wmf" ContentType="image/x-wmf"/>
  <Override PartName="/ppt/media/image10.png" ContentType="image/png"/>
  <Override PartName="/ppt/media/image14.wmf" ContentType="image/x-wmf"/>
  <Override PartName="/ppt/media/image9.png" ContentType="image/png"/>
  <Override PartName="/ppt/media/image15.png" ContentType="image/png"/>
  <Override PartName="/ppt/media/image12.wmf" ContentType="image/x-wmf"/>
  <Override PartName="/ppt/media/image8.png" ContentType="image/png"/>
  <Override PartName="/ppt/media/image18.png" ContentType="image/png"/>
  <Override PartName="/ppt/media/image4.png" ContentType="image/png"/>
  <Override PartName="/ppt/media/image7.png" ContentType="image/png"/>
  <Override PartName="/ppt/media/image6.jpeg" ContentType="image/jpeg"/>
  <Override PartName="/ppt/media/image3.png" ContentType="image/png"/>
  <Override PartName="/ppt/media/image19.png" ContentType="image/png"/>
  <Override PartName="/ppt/media/image5.jpeg" ContentType="image/jpeg"/>
  <Override PartName="/ppt/media/image2.png" ContentType="image/png"/>
  <Override PartName="/ppt/media/image1.png" ContentType="image/pn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 name="PlaceHolder 1"/>
          <p:cNvSpPr>
            <a:spLocks noGrp="1"/>
          </p:cNvSpPr>
          <p:nvPr>
            <p:ph type="body"/>
          </p:nvPr>
        </p:nvSpPr>
        <p:spPr>
          <a:xfrm>
            <a:off x="756000" y="5078520"/>
            <a:ext cx="6047640" cy="4811040"/>
          </a:xfrm>
          <a:prstGeom prst="rect">
            <a:avLst/>
          </a:prstGeom>
        </p:spPr>
        <p:txBody>
          <a:bodyPr lIns="0" rIns="0" tIns="0" bIns="0"/>
          <a:p>
            <a:r>
              <a:rPr lang="en-IN" sz="2000">
                <a:latin typeface="Arial"/>
              </a:rPr>
              <a:t>Click to edit the notes format</a:t>
            </a:r>
            <a:endParaRPr/>
          </a:p>
        </p:txBody>
      </p:sp>
      <p:sp>
        <p:nvSpPr>
          <p:cNvPr id="101" name="PlaceHolder 2"/>
          <p:cNvSpPr>
            <a:spLocks noGrp="1"/>
          </p:cNvSpPr>
          <p:nvPr>
            <p:ph type="hdr"/>
          </p:nvPr>
        </p:nvSpPr>
        <p:spPr>
          <a:xfrm>
            <a:off x="0" y="0"/>
            <a:ext cx="3280680" cy="534240"/>
          </a:xfrm>
          <a:prstGeom prst="rect">
            <a:avLst/>
          </a:prstGeom>
        </p:spPr>
        <p:txBody>
          <a:bodyPr lIns="0" rIns="0" tIns="0" bIns="0"/>
          <a:p>
            <a:r>
              <a:rPr lang="en-IN" sz="1400">
                <a:latin typeface="Times New Roman"/>
              </a:rPr>
              <a:t>&lt;header&gt;</a:t>
            </a:r>
            <a:endParaRPr/>
          </a:p>
        </p:txBody>
      </p:sp>
      <p:sp>
        <p:nvSpPr>
          <p:cNvPr id="102" name="PlaceHolder 3"/>
          <p:cNvSpPr>
            <a:spLocks noGrp="1"/>
          </p:cNvSpPr>
          <p:nvPr>
            <p:ph type="dt"/>
          </p:nvPr>
        </p:nvSpPr>
        <p:spPr>
          <a:xfrm>
            <a:off x="4278960" y="0"/>
            <a:ext cx="3280680" cy="534240"/>
          </a:xfrm>
          <a:prstGeom prst="rect">
            <a:avLst/>
          </a:prstGeom>
        </p:spPr>
        <p:txBody>
          <a:bodyPr lIns="0" rIns="0" tIns="0" bIns="0"/>
          <a:p>
            <a:pPr algn="r"/>
            <a:r>
              <a:rPr lang="en-IN" sz="1400">
                <a:latin typeface="Times New Roman"/>
              </a:rPr>
              <a:t>&lt;date/time&gt;</a:t>
            </a:r>
            <a:endParaRPr/>
          </a:p>
        </p:txBody>
      </p:sp>
      <p:sp>
        <p:nvSpPr>
          <p:cNvPr id="103" name="PlaceHolder 4"/>
          <p:cNvSpPr>
            <a:spLocks noGrp="1"/>
          </p:cNvSpPr>
          <p:nvPr>
            <p:ph type="ftr"/>
          </p:nvPr>
        </p:nvSpPr>
        <p:spPr>
          <a:xfrm>
            <a:off x="0" y="10157400"/>
            <a:ext cx="3280680" cy="534240"/>
          </a:xfrm>
          <a:prstGeom prst="rect">
            <a:avLst/>
          </a:prstGeom>
        </p:spPr>
        <p:txBody>
          <a:bodyPr lIns="0" rIns="0" tIns="0" bIns="0" anchor="b"/>
          <a:p>
            <a:r>
              <a:rPr lang="en-IN" sz="1400">
                <a:latin typeface="Times New Roman"/>
              </a:rPr>
              <a:t>&lt;footer&gt;</a:t>
            </a:r>
            <a:endParaRPr/>
          </a:p>
        </p:txBody>
      </p:sp>
      <p:sp>
        <p:nvSpPr>
          <p:cNvPr id="104" name="PlaceHolder 5"/>
          <p:cNvSpPr>
            <a:spLocks noGrp="1"/>
          </p:cNvSpPr>
          <p:nvPr>
            <p:ph type="sldNum"/>
          </p:nvPr>
        </p:nvSpPr>
        <p:spPr>
          <a:xfrm>
            <a:off x="4278960" y="10157400"/>
            <a:ext cx="3280680" cy="534240"/>
          </a:xfrm>
          <a:prstGeom prst="rect">
            <a:avLst/>
          </a:prstGeom>
        </p:spPr>
        <p:txBody>
          <a:bodyPr lIns="0" rIns="0" tIns="0" bIns="0" anchor="b"/>
          <a:p>
            <a:pPr algn="r"/>
            <a:fld id="{4665AB8A-3F82-4E34-87AC-76D8695B0758}" type="slidenum">
              <a:rPr lang="en-IN" sz="1400">
                <a:latin typeface="Times New Roman"/>
              </a:rPr>
              <a:t>&lt;number&gt;</a:t>
            </a:fld>
            <a:endParaRPr/>
          </a:p>
        </p:txBody>
      </p:sp>
    </p:spTree>
  </p:cSld>
  <p:clrMap bg1="lt1" bg2="lt2" tx1="dk1" tx2="dk2" accent1="accent1" accent2="accent2" accent3="accent3" accent4="accent4" accent5="accent5" accent6="accent6" hlink="hlink" folHlink="folHlink"/>
</p:notesMaster>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8" name="CustomShape 1"/>
          <p:cNvSpPr/>
          <p:nvPr/>
        </p:nvSpPr>
        <p:spPr>
          <a:xfrm>
            <a:off x="3884760" y="8685360"/>
            <a:ext cx="2971080" cy="456480"/>
          </a:xfrm>
          <a:prstGeom prst="rect">
            <a:avLst/>
          </a:prstGeom>
          <a:noFill/>
          <a:ln>
            <a:noFill/>
          </a:ln>
        </p:spPr>
        <p:txBody>
          <a:bodyPr lIns="90000" rIns="90000" tIns="45000" bIns="45000" anchor="b"/>
          <a:p>
            <a:pPr algn="r">
              <a:lnSpc>
                <a:spcPct val="100000"/>
              </a:lnSpc>
            </a:pPr>
            <a:fld id="{3C0AAA26-4EEC-4ACB-AD27-544C2205E967}" type="slidenum">
              <a:rPr lang="en-IN" sz="1200">
                <a:solidFill>
                  <a:srgbClr val="000000"/>
                </a:solidFill>
                <a:latin typeface="+mn-lt"/>
                <a:ea typeface="+mn-ea"/>
              </a:rPr>
              <a:t>&lt;number&gt;</a:t>
            </a:fld>
            <a:endParaRPr/>
          </a:p>
        </p:txBody>
      </p:sp>
      <p:sp>
        <p:nvSpPr>
          <p:cNvPr id="239" name="CustomShape 2"/>
          <p:cNvSpPr/>
          <p:nvPr/>
        </p:nvSpPr>
        <p:spPr>
          <a:xfrm>
            <a:off x="914400" y="4344840"/>
            <a:ext cx="5028480" cy="4114440"/>
          </a:xfrm>
          <a:prstGeom prst="rect">
            <a:avLst/>
          </a:prstGeom>
          <a:noFill/>
          <a:ln>
            <a:noFill/>
          </a:ln>
        </p:spPr>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0" name="PlaceHolder 1"/>
          <p:cNvSpPr>
            <a:spLocks noGrp="1"/>
          </p:cNvSpPr>
          <p:nvPr>
            <p:ph type="body"/>
          </p:nvPr>
        </p:nvSpPr>
        <p:spPr>
          <a:xfrm>
            <a:off x="685800" y="4343400"/>
            <a:ext cx="5485680" cy="4114080"/>
          </a:xfrm>
          <a:prstGeom prst="rect">
            <a:avLst/>
          </a:prstGeom>
        </p:spPr>
        <p:txBody>
          <a:bodyPr lIns="0" rIns="0" tIns="0" bIns="0"/>
          <a:p>
            <a:endParaRPr/>
          </a:p>
        </p:txBody>
      </p:sp>
      <p:sp>
        <p:nvSpPr>
          <p:cNvPr id="241" name="CustomShape 2"/>
          <p:cNvSpPr/>
          <p:nvPr/>
        </p:nvSpPr>
        <p:spPr>
          <a:xfrm>
            <a:off x="3884760" y="8685360"/>
            <a:ext cx="2971080" cy="456480"/>
          </a:xfrm>
          <a:prstGeom prst="rect">
            <a:avLst/>
          </a:prstGeom>
          <a:noFill/>
          <a:ln>
            <a:noFill/>
          </a:ln>
        </p:spPr>
        <p:txBody>
          <a:bodyPr lIns="90000" rIns="90000" tIns="45000" bIns="45000" anchor="b"/>
          <a:p>
            <a:pPr algn="r">
              <a:lnSpc>
                <a:spcPct val="100000"/>
              </a:lnSpc>
            </a:pPr>
            <a:fld id="{9A7426C3-79CB-41C3-94A9-14F2B25B9A42}" type="slidenum">
              <a:rPr lang="en-IN" sz="1200">
                <a:solidFill>
                  <a:srgbClr val="000000"/>
                </a:solidFill>
                <a:latin typeface="+mn-lt"/>
                <a:ea typeface="+mn-ea"/>
              </a:rPr>
              <a:t>&lt;number&gt;</a:t>
            </a:fld>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2" name="CustomShape 1"/>
          <p:cNvSpPr/>
          <p:nvPr/>
        </p:nvSpPr>
        <p:spPr>
          <a:xfrm>
            <a:off x="3884760" y="8685360"/>
            <a:ext cx="2971080" cy="456480"/>
          </a:xfrm>
          <a:prstGeom prst="rect">
            <a:avLst/>
          </a:prstGeom>
          <a:noFill/>
          <a:ln>
            <a:noFill/>
          </a:ln>
        </p:spPr>
        <p:txBody>
          <a:bodyPr lIns="90000" rIns="90000" tIns="45000" bIns="45000" anchor="b"/>
          <a:p>
            <a:pPr algn="r">
              <a:lnSpc>
                <a:spcPct val="100000"/>
              </a:lnSpc>
            </a:pPr>
            <a:fld id="{170E31B5-1DCE-4E06-AAAF-B9437CD63955}" type="slidenum">
              <a:rPr lang="en-IN" sz="1200">
                <a:solidFill>
                  <a:srgbClr val="000000"/>
                </a:solidFill>
                <a:latin typeface="+mn-lt"/>
                <a:ea typeface="+mn-ea"/>
              </a:rPr>
              <a:t>&lt;number&gt;</a:t>
            </a:fld>
            <a:endParaRPr/>
          </a:p>
        </p:txBody>
      </p:sp>
      <p:sp>
        <p:nvSpPr>
          <p:cNvPr id="243" name="CustomShape 2"/>
          <p:cNvSpPr/>
          <p:nvPr/>
        </p:nvSpPr>
        <p:spPr>
          <a:xfrm>
            <a:off x="914400" y="4344840"/>
            <a:ext cx="5028480" cy="4114440"/>
          </a:xfrm>
          <a:prstGeom prst="rect">
            <a:avLst/>
          </a:prstGeom>
          <a:noFill/>
          <a:ln>
            <a:noFill/>
          </a:ln>
        </p:spPr>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4" name="CustomShape 1"/>
          <p:cNvSpPr/>
          <p:nvPr/>
        </p:nvSpPr>
        <p:spPr>
          <a:xfrm>
            <a:off x="3884760" y="8685360"/>
            <a:ext cx="2971080" cy="456480"/>
          </a:xfrm>
          <a:prstGeom prst="rect">
            <a:avLst/>
          </a:prstGeom>
          <a:noFill/>
          <a:ln>
            <a:noFill/>
          </a:ln>
        </p:spPr>
        <p:txBody>
          <a:bodyPr lIns="90000" rIns="90000" tIns="45000" bIns="45000" anchor="b"/>
          <a:p>
            <a:pPr algn="r">
              <a:lnSpc>
                <a:spcPct val="100000"/>
              </a:lnSpc>
            </a:pPr>
            <a:fld id="{A435717E-990E-4A7B-9525-6C9D4BF668A1}" type="slidenum">
              <a:rPr lang="en-IN" sz="1200">
                <a:solidFill>
                  <a:srgbClr val="000000"/>
                </a:solidFill>
                <a:latin typeface="+mn-lt"/>
                <a:ea typeface="+mn-ea"/>
              </a:rPr>
              <a:t>&lt;number&gt;</a:t>
            </a:fld>
            <a:endParaRPr/>
          </a:p>
        </p:txBody>
      </p:sp>
      <p:sp>
        <p:nvSpPr>
          <p:cNvPr id="245" name="CustomShape 2"/>
          <p:cNvSpPr/>
          <p:nvPr/>
        </p:nvSpPr>
        <p:spPr>
          <a:xfrm>
            <a:off x="914400" y="4344840"/>
            <a:ext cx="5028480" cy="4114440"/>
          </a:xfrm>
          <a:prstGeom prst="rect">
            <a:avLst/>
          </a:prstGeom>
          <a:noFill/>
          <a:ln>
            <a:noFill/>
          </a:ln>
        </p:spPr>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6" name="CustomShape 1"/>
          <p:cNvSpPr/>
          <p:nvPr/>
        </p:nvSpPr>
        <p:spPr>
          <a:xfrm>
            <a:off x="3884760" y="8685360"/>
            <a:ext cx="2971080" cy="456480"/>
          </a:xfrm>
          <a:prstGeom prst="rect">
            <a:avLst/>
          </a:prstGeom>
          <a:noFill/>
          <a:ln>
            <a:noFill/>
          </a:ln>
        </p:spPr>
        <p:txBody>
          <a:bodyPr lIns="90000" rIns="90000" tIns="45000" bIns="45000" anchor="b"/>
          <a:p>
            <a:pPr>
              <a:lnSpc>
                <a:spcPct val="100000"/>
              </a:lnSpc>
            </a:pPr>
            <a:fld id="{5ED744E0-B1EB-44A6-86C5-D3C17504C4AF}" type="slidenum">
              <a:rPr lang="en-IN" sz="1200">
                <a:solidFill>
                  <a:srgbClr val="000000"/>
                </a:solidFill>
                <a:latin typeface="Arial"/>
                <a:ea typeface="+mn-ea"/>
              </a:rPr>
              <a:t>&lt;number&gt;</a:t>
            </a:fld>
            <a:endParaRPr/>
          </a:p>
        </p:txBody>
      </p:sp>
      <p:sp>
        <p:nvSpPr>
          <p:cNvPr id="247" name="CustomShape 2"/>
          <p:cNvSpPr/>
          <p:nvPr/>
        </p:nvSpPr>
        <p:spPr>
          <a:xfrm>
            <a:off x="914400" y="4344840"/>
            <a:ext cx="5028480" cy="4114440"/>
          </a:xfrm>
          <a:prstGeom prst="rect">
            <a:avLst/>
          </a:prstGeom>
          <a:noFill/>
          <a:ln>
            <a:noFill/>
          </a:ln>
        </p:spPr>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8" name="CustomShape 1"/>
          <p:cNvSpPr/>
          <p:nvPr/>
        </p:nvSpPr>
        <p:spPr>
          <a:xfrm>
            <a:off x="3884760" y="8685360"/>
            <a:ext cx="2971080" cy="456480"/>
          </a:xfrm>
          <a:prstGeom prst="rect">
            <a:avLst/>
          </a:prstGeom>
          <a:noFill/>
          <a:ln>
            <a:noFill/>
          </a:ln>
        </p:spPr>
        <p:txBody>
          <a:bodyPr lIns="90000" rIns="90000" tIns="45000" bIns="45000" anchor="b"/>
          <a:p>
            <a:pPr>
              <a:lnSpc>
                <a:spcPct val="100000"/>
              </a:lnSpc>
            </a:pPr>
            <a:fld id="{DB0DF8F7-BBD8-4FD6-A21D-9E0E4A42410D}" type="slidenum">
              <a:rPr lang="en-IN" sz="1200">
                <a:solidFill>
                  <a:srgbClr val="000000"/>
                </a:solidFill>
                <a:latin typeface="Arial"/>
                <a:ea typeface="+mn-ea"/>
              </a:rPr>
              <a:t>&lt;number&gt;</a:t>
            </a:fld>
            <a:endParaRPr/>
          </a:p>
        </p:txBody>
      </p:sp>
      <p:sp>
        <p:nvSpPr>
          <p:cNvPr id="249" name="CustomShape 2"/>
          <p:cNvSpPr/>
          <p:nvPr/>
        </p:nvSpPr>
        <p:spPr>
          <a:xfrm>
            <a:off x="914400" y="4344840"/>
            <a:ext cx="5028480" cy="4114440"/>
          </a:xfrm>
          <a:prstGeom prst="rect">
            <a:avLst/>
          </a:prstGeom>
          <a:noFill/>
          <a:ln>
            <a:noFill/>
          </a:ln>
        </p:spPr>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50" name="PlaceHolder 1"/>
          <p:cNvSpPr>
            <a:spLocks noGrp="1"/>
          </p:cNvSpPr>
          <p:nvPr>
            <p:ph type="body"/>
          </p:nvPr>
        </p:nvSpPr>
        <p:spPr>
          <a:xfrm>
            <a:off x="685800" y="4343400"/>
            <a:ext cx="5485680" cy="4114080"/>
          </a:xfrm>
          <a:prstGeom prst="rect">
            <a:avLst/>
          </a:prstGeom>
        </p:spPr>
        <p:txBody>
          <a:bodyPr lIns="0" rIns="0" tIns="0" bIns="0"/>
          <a:p>
            <a:endParaRPr/>
          </a:p>
          <a:p>
            <a:endParaRPr/>
          </a:p>
        </p:txBody>
      </p:sp>
      <p:sp>
        <p:nvSpPr>
          <p:cNvPr id="251" name="CustomShape 2"/>
          <p:cNvSpPr/>
          <p:nvPr/>
        </p:nvSpPr>
        <p:spPr>
          <a:xfrm>
            <a:off x="3884760" y="8685360"/>
            <a:ext cx="2971080" cy="456480"/>
          </a:xfrm>
          <a:prstGeom prst="rect">
            <a:avLst/>
          </a:prstGeom>
          <a:noFill/>
          <a:ln>
            <a:noFill/>
          </a:ln>
        </p:spPr>
        <p:txBody>
          <a:bodyPr lIns="90000" rIns="90000" tIns="45000" bIns="45000" anchor="b"/>
          <a:p>
            <a:pPr algn="r">
              <a:lnSpc>
                <a:spcPct val="100000"/>
              </a:lnSpc>
            </a:pPr>
            <a:fld id="{BA5F20ED-EF31-4A38-A567-E986B6235A86}" type="slidenum">
              <a:rPr lang="en-IN" sz="1200">
                <a:solidFill>
                  <a:srgbClr val="000000"/>
                </a:solidFill>
                <a:latin typeface="+mn-lt"/>
                <a:ea typeface="+mn-ea"/>
              </a:rPr>
              <a:t>&lt;number&gt;</a:t>
            </a:fld>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25" name="PlaceHolder 2"/>
          <p:cNvSpPr>
            <a:spLocks noGrp="1"/>
          </p:cNvSpPr>
          <p:nvPr>
            <p:ph type="subTitle"/>
          </p:nvPr>
        </p:nvSpPr>
        <p:spPr>
          <a:xfrm>
            <a:off x="457200" y="1604520"/>
            <a:ext cx="8229240" cy="397764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27"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29"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30"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32" name="PlaceHolder 1"/>
          <p:cNvSpPr>
            <a:spLocks noGrp="1"/>
          </p:cNvSpPr>
          <p:nvPr>
            <p:ph type="subTitle"/>
          </p:nvPr>
        </p:nvSpPr>
        <p:spPr>
          <a:xfrm>
            <a:off x="457200" y="273600"/>
            <a:ext cx="8229240" cy="530820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34"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35"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36"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38"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39"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40"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42"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43"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44"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46"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47"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49"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50"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51"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52"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54"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55"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56" name="" descr=""/>
          <p:cNvPicPr/>
          <p:nvPr/>
        </p:nvPicPr>
        <p:blipFill>
          <a:blip r:embed="rId2"/>
          <a:stretch>
            <a:fillRect/>
          </a:stretch>
        </p:blipFill>
        <p:spPr>
          <a:xfrm>
            <a:off x="2079000" y="1604520"/>
            <a:ext cx="4984920" cy="3977280"/>
          </a:xfrm>
          <a:prstGeom prst="rect">
            <a:avLst/>
          </a:prstGeom>
          <a:ln>
            <a:noFill/>
          </a:ln>
        </p:spPr>
      </p:pic>
      <p:pic>
        <p:nvPicPr>
          <p:cNvPr id="57" name="" descr=""/>
          <p:cNvPicPr/>
          <p:nvPr/>
        </p:nvPicPr>
        <p:blipFill>
          <a:blip r:embed="rId3"/>
          <a:stretch>
            <a:fillRect/>
          </a:stretch>
        </p:blipFill>
        <p:spPr>
          <a:xfrm>
            <a:off x="2079000" y="1604520"/>
            <a:ext cx="4984920" cy="39772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67" name="PlaceHolder 2"/>
          <p:cNvSpPr>
            <a:spLocks noGrp="1"/>
          </p:cNvSpPr>
          <p:nvPr>
            <p:ph type="subTitle"/>
          </p:nvPr>
        </p:nvSpPr>
        <p:spPr>
          <a:xfrm>
            <a:off x="457200" y="1604520"/>
            <a:ext cx="8229240" cy="397764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69"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71"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72"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73"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74" name="PlaceHolder 1"/>
          <p:cNvSpPr>
            <a:spLocks noGrp="1"/>
          </p:cNvSpPr>
          <p:nvPr>
            <p:ph type="subTitle"/>
          </p:nvPr>
        </p:nvSpPr>
        <p:spPr>
          <a:xfrm>
            <a:off x="457200" y="273600"/>
            <a:ext cx="8229240" cy="530820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76"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77"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78"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80"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81"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82"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84"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85"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86"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88"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89"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91"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92"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93"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94"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96"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97"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98" name="" descr=""/>
          <p:cNvPicPr/>
          <p:nvPr/>
        </p:nvPicPr>
        <p:blipFill>
          <a:blip r:embed="rId2"/>
          <a:stretch>
            <a:fillRect/>
          </a:stretch>
        </p:blipFill>
        <p:spPr>
          <a:xfrm>
            <a:off x="2079000" y="1604520"/>
            <a:ext cx="4984920" cy="3977280"/>
          </a:xfrm>
          <a:prstGeom prst="rect">
            <a:avLst/>
          </a:prstGeom>
          <a:ln>
            <a:noFill/>
          </a:ln>
        </p:spPr>
      </p:pic>
      <p:pic>
        <p:nvPicPr>
          <p:cNvPr id="99" name="" descr=""/>
          <p:cNvPicPr/>
          <p:nvPr/>
        </p:nvPicPr>
        <p:blipFill>
          <a:blip r:embed="rId3"/>
          <a:stretch>
            <a:fillRect/>
          </a:stretch>
        </p:blipFill>
        <p:spPr>
          <a:xfrm>
            <a:off x="2079000" y="1604520"/>
            <a:ext cx="4984920" cy="39772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0" name="Line 1"/>
          <p:cNvSpPr/>
          <p:nvPr/>
        </p:nvSpPr>
        <p:spPr>
          <a:xfrm>
            <a:off x="8762760" y="0"/>
            <a:ext cx="0" cy="6858000"/>
          </a:xfrm>
          <a:prstGeom prst="line">
            <a:avLst/>
          </a:prstGeom>
          <a:ln w="38160">
            <a:solidFill>
              <a:srgbClr val="fec2ae"/>
            </a:solidFill>
            <a:round/>
          </a:ln>
        </p:spPr>
      </p:sp>
      <p:sp>
        <p:nvSpPr>
          <p:cNvPr id="1" name="Line 2"/>
          <p:cNvSpPr/>
          <p:nvPr/>
        </p:nvSpPr>
        <p:spPr>
          <a:xfrm>
            <a:off x="75960" y="0"/>
            <a:ext cx="0" cy="6858000"/>
          </a:xfrm>
          <a:prstGeom prst="line">
            <a:avLst/>
          </a:prstGeom>
          <a:ln w="57240">
            <a:solidFill>
              <a:srgbClr val="fec2ae"/>
            </a:solidFill>
            <a:round/>
          </a:ln>
        </p:spPr>
      </p:sp>
      <p:sp>
        <p:nvSpPr>
          <p:cNvPr id="2" name="Line 3"/>
          <p:cNvSpPr/>
          <p:nvPr/>
        </p:nvSpPr>
        <p:spPr>
          <a:xfrm>
            <a:off x="8991360" y="0"/>
            <a:ext cx="0" cy="6858000"/>
          </a:xfrm>
          <a:prstGeom prst="line">
            <a:avLst/>
          </a:prstGeom>
          <a:ln w="19080">
            <a:solidFill>
              <a:srgbClr val="fe8637"/>
            </a:solidFill>
            <a:round/>
          </a:ln>
        </p:spPr>
      </p:sp>
      <p:sp>
        <p:nvSpPr>
          <p:cNvPr id="3" name="CustomShape 4"/>
          <p:cNvSpPr/>
          <p:nvPr/>
        </p:nvSpPr>
        <p:spPr>
          <a:xfrm>
            <a:off x="8839080" y="0"/>
            <a:ext cx="304200" cy="6857280"/>
          </a:xfrm>
          <a:prstGeom prst="rect">
            <a:avLst/>
          </a:prstGeom>
          <a:solidFill>
            <a:srgbClr val="fec2ae"/>
          </a:solidFill>
          <a:ln w="38160">
            <a:noFill/>
          </a:ln>
        </p:spPr>
      </p:sp>
      <p:sp>
        <p:nvSpPr>
          <p:cNvPr id="4" name="Line 5"/>
          <p:cNvSpPr/>
          <p:nvPr/>
        </p:nvSpPr>
        <p:spPr>
          <a:xfrm>
            <a:off x="8915400" y="0"/>
            <a:ext cx="0" cy="6858000"/>
          </a:xfrm>
          <a:prstGeom prst="line">
            <a:avLst/>
          </a:prstGeom>
          <a:ln w="9360">
            <a:solidFill>
              <a:srgbClr val="fe8637"/>
            </a:solidFill>
            <a:round/>
          </a:ln>
        </p:spPr>
      </p:sp>
      <p:sp>
        <p:nvSpPr>
          <p:cNvPr id="5" name="CustomShape 6"/>
          <p:cNvSpPr/>
          <p:nvPr/>
        </p:nvSpPr>
        <p:spPr>
          <a:xfrm>
            <a:off x="8156520" y="5715000"/>
            <a:ext cx="547920" cy="547920"/>
          </a:xfrm>
          <a:prstGeom prst="ellipse">
            <a:avLst/>
          </a:prstGeom>
          <a:solidFill>
            <a:srgbClr val="fe8637"/>
          </a:solidFill>
          <a:ln w="38160">
            <a:noFill/>
          </a:ln>
        </p:spPr>
      </p:sp>
      <p:sp>
        <p:nvSpPr>
          <p:cNvPr id="6" name="CustomShape 7"/>
          <p:cNvSpPr/>
          <p:nvPr/>
        </p:nvSpPr>
        <p:spPr>
          <a:xfrm>
            <a:off x="380880" y="0"/>
            <a:ext cx="608760" cy="6857280"/>
          </a:xfrm>
          <a:prstGeom prst="rect">
            <a:avLst/>
          </a:prstGeom>
          <a:solidFill>
            <a:srgbClr val="fec2ae"/>
          </a:solidFill>
          <a:ln w="38160">
            <a:noFill/>
          </a:ln>
        </p:spPr>
      </p:sp>
      <p:sp>
        <p:nvSpPr>
          <p:cNvPr id="7" name="CustomShape 8"/>
          <p:cNvSpPr/>
          <p:nvPr/>
        </p:nvSpPr>
        <p:spPr>
          <a:xfrm>
            <a:off x="276480" y="0"/>
            <a:ext cx="104040" cy="6857280"/>
          </a:xfrm>
          <a:prstGeom prst="rect">
            <a:avLst/>
          </a:prstGeom>
          <a:solidFill>
            <a:srgbClr val="fed9cd"/>
          </a:solidFill>
          <a:ln w="38160">
            <a:noFill/>
          </a:ln>
        </p:spPr>
      </p:sp>
      <p:sp>
        <p:nvSpPr>
          <p:cNvPr id="8" name="CustomShape 9"/>
          <p:cNvSpPr/>
          <p:nvPr/>
        </p:nvSpPr>
        <p:spPr>
          <a:xfrm>
            <a:off x="990720" y="0"/>
            <a:ext cx="181080" cy="6857280"/>
          </a:xfrm>
          <a:prstGeom prst="rect">
            <a:avLst/>
          </a:prstGeom>
          <a:solidFill>
            <a:srgbClr val="fed9cd"/>
          </a:solidFill>
          <a:ln w="38160">
            <a:noFill/>
          </a:ln>
        </p:spPr>
      </p:sp>
      <p:sp>
        <p:nvSpPr>
          <p:cNvPr id="9" name="CustomShape 10"/>
          <p:cNvSpPr/>
          <p:nvPr/>
        </p:nvSpPr>
        <p:spPr>
          <a:xfrm>
            <a:off x="1141200" y="0"/>
            <a:ext cx="229680" cy="6857280"/>
          </a:xfrm>
          <a:prstGeom prst="rect">
            <a:avLst/>
          </a:prstGeom>
          <a:solidFill>
            <a:srgbClr val="feede8"/>
          </a:solidFill>
          <a:ln w="38160">
            <a:noFill/>
          </a:ln>
        </p:spPr>
      </p:sp>
      <p:sp>
        <p:nvSpPr>
          <p:cNvPr id="10" name="Line 11"/>
          <p:cNvSpPr/>
          <p:nvPr/>
        </p:nvSpPr>
        <p:spPr>
          <a:xfrm>
            <a:off x="106200" y="0"/>
            <a:ext cx="0" cy="6858000"/>
          </a:xfrm>
          <a:prstGeom prst="line">
            <a:avLst/>
          </a:prstGeom>
          <a:ln w="57240">
            <a:solidFill>
              <a:srgbClr val="fec2ae"/>
            </a:solidFill>
            <a:round/>
          </a:ln>
        </p:spPr>
      </p:sp>
      <p:sp>
        <p:nvSpPr>
          <p:cNvPr id="11" name="Line 12"/>
          <p:cNvSpPr/>
          <p:nvPr/>
        </p:nvSpPr>
        <p:spPr>
          <a:xfrm>
            <a:off x="914400" y="0"/>
            <a:ext cx="0" cy="6858000"/>
          </a:xfrm>
          <a:prstGeom prst="line">
            <a:avLst/>
          </a:prstGeom>
          <a:ln w="57240">
            <a:solidFill>
              <a:srgbClr val="feede8"/>
            </a:solidFill>
            <a:round/>
          </a:ln>
        </p:spPr>
      </p:sp>
      <p:sp>
        <p:nvSpPr>
          <p:cNvPr id="12" name="Line 13"/>
          <p:cNvSpPr/>
          <p:nvPr/>
        </p:nvSpPr>
        <p:spPr>
          <a:xfrm>
            <a:off x="853920" y="0"/>
            <a:ext cx="0" cy="6858000"/>
          </a:xfrm>
          <a:prstGeom prst="line">
            <a:avLst/>
          </a:prstGeom>
          <a:ln w="57240">
            <a:solidFill>
              <a:srgbClr val="fec2ae"/>
            </a:solidFill>
            <a:round/>
          </a:ln>
        </p:spPr>
      </p:sp>
      <p:sp>
        <p:nvSpPr>
          <p:cNvPr id="13" name="Line 14"/>
          <p:cNvSpPr/>
          <p:nvPr/>
        </p:nvSpPr>
        <p:spPr>
          <a:xfrm>
            <a:off x="1726560" y="0"/>
            <a:ext cx="0" cy="6858000"/>
          </a:xfrm>
          <a:prstGeom prst="line">
            <a:avLst/>
          </a:prstGeom>
          <a:ln w="28440">
            <a:solidFill>
              <a:srgbClr val="fec2ae"/>
            </a:solidFill>
            <a:round/>
          </a:ln>
        </p:spPr>
      </p:sp>
      <p:sp>
        <p:nvSpPr>
          <p:cNvPr id="14" name="Line 15"/>
          <p:cNvSpPr/>
          <p:nvPr/>
        </p:nvSpPr>
        <p:spPr>
          <a:xfrm>
            <a:off x="1066680" y="0"/>
            <a:ext cx="0" cy="6858000"/>
          </a:xfrm>
          <a:prstGeom prst="line">
            <a:avLst/>
          </a:prstGeom>
          <a:ln w="9360">
            <a:solidFill>
              <a:srgbClr val="fec2ae"/>
            </a:solidFill>
            <a:round/>
          </a:ln>
        </p:spPr>
      </p:sp>
      <p:sp>
        <p:nvSpPr>
          <p:cNvPr id="15" name="Line 16"/>
          <p:cNvSpPr/>
          <p:nvPr/>
        </p:nvSpPr>
        <p:spPr>
          <a:xfrm>
            <a:off x="9113760" y="0"/>
            <a:ext cx="0" cy="6858000"/>
          </a:xfrm>
          <a:prstGeom prst="line">
            <a:avLst/>
          </a:prstGeom>
          <a:ln w="57240">
            <a:solidFill>
              <a:srgbClr val="fec2ae"/>
            </a:solidFill>
            <a:round/>
          </a:ln>
        </p:spPr>
      </p:sp>
      <p:sp>
        <p:nvSpPr>
          <p:cNvPr id="16" name="CustomShape 17"/>
          <p:cNvSpPr/>
          <p:nvPr/>
        </p:nvSpPr>
        <p:spPr>
          <a:xfrm>
            <a:off x="1219320" y="0"/>
            <a:ext cx="75600" cy="6857280"/>
          </a:xfrm>
          <a:prstGeom prst="rect">
            <a:avLst/>
          </a:prstGeom>
          <a:solidFill>
            <a:srgbClr val="fec2ae"/>
          </a:solidFill>
          <a:ln w="38160">
            <a:noFill/>
          </a:ln>
        </p:spPr>
      </p:sp>
      <p:sp>
        <p:nvSpPr>
          <p:cNvPr id="17" name="CustomShape 18"/>
          <p:cNvSpPr/>
          <p:nvPr/>
        </p:nvSpPr>
        <p:spPr>
          <a:xfrm>
            <a:off x="609480" y="3429000"/>
            <a:ext cx="1294560" cy="1294560"/>
          </a:xfrm>
          <a:prstGeom prst="ellipse">
            <a:avLst/>
          </a:prstGeom>
          <a:solidFill>
            <a:srgbClr val="fe8637"/>
          </a:solidFill>
          <a:ln w="38160">
            <a:noFill/>
          </a:ln>
        </p:spPr>
      </p:sp>
      <p:sp>
        <p:nvSpPr>
          <p:cNvPr id="18" name="CustomShape 19"/>
          <p:cNvSpPr/>
          <p:nvPr/>
        </p:nvSpPr>
        <p:spPr>
          <a:xfrm>
            <a:off x="1309680" y="4866840"/>
            <a:ext cx="640800" cy="640800"/>
          </a:xfrm>
          <a:prstGeom prst="ellipse">
            <a:avLst/>
          </a:prstGeom>
          <a:solidFill>
            <a:srgbClr val="fe8637"/>
          </a:solidFill>
          <a:ln w="28440">
            <a:noFill/>
          </a:ln>
        </p:spPr>
      </p:sp>
      <p:sp>
        <p:nvSpPr>
          <p:cNvPr id="19" name="CustomShape 20"/>
          <p:cNvSpPr/>
          <p:nvPr/>
        </p:nvSpPr>
        <p:spPr>
          <a:xfrm>
            <a:off x="1091160" y="5500800"/>
            <a:ext cx="136440" cy="136440"/>
          </a:xfrm>
          <a:prstGeom prst="ellipse">
            <a:avLst/>
          </a:prstGeom>
          <a:solidFill>
            <a:srgbClr val="fe8637"/>
          </a:solidFill>
          <a:ln w="12600">
            <a:noFill/>
          </a:ln>
        </p:spPr>
      </p:sp>
      <p:sp>
        <p:nvSpPr>
          <p:cNvPr id="20" name="CustomShape 21"/>
          <p:cNvSpPr/>
          <p:nvPr/>
        </p:nvSpPr>
        <p:spPr>
          <a:xfrm>
            <a:off x="1664280" y="5788080"/>
            <a:ext cx="273600" cy="273600"/>
          </a:xfrm>
          <a:prstGeom prst="ellipse">
            <a:avLst/>
          </a:prstGeom>
          <a:solidFill>
            <a:srgbClr val="fe8637"/>
          </a:solidFill>
          <a:ln w="12600">
            <a:noFill/>
          </a:ln>
        </p:spPr>
      </p:sp>
      <p:sp>
        <p:nvSpPr>
          <p:cNvPr id="21" name="CustomShape 22"/>
          <p:cNvSpPr/>
          <p:nvPr/>
        </p:nvSpPr>
        <p:spPr>
          <a:xfrm>
            <a:off x="1905120" y="4495680"/>
            <a:ext cx="365040" cy="365040"/>
          </a:xfrm>
          <a:prstGeom prst="ellipse">
            <a:avLst/>
          </a:prstGeom>
          <a:solidFill>
            <a:srgbClr val="fe8637"/>
          </a:solidFill>
          <a:ln w="28440">
            <a:noFill/>
          </a:ln>
        </p:spPr>
      </p:sp>
      <p:sp>
        <p:nvSpPr>
          <p:cNvPr id="22" name="PlaceHolder 23"/>
          <p:cNvSpPr>
            <a:spLocks noGrp="1"/>
          </p:cNvSpPr>
          <p:nvPr>
            <p:ph type="title"/>
          </p:nvPr>
        </p:nvSpPr>
        <p:spPr>
          <a:xfrm>
            <a:off x="457200" y="274680"/>
            <a:ext cx="7466760" cy="1142640"/>
          </a:xfrm>
          <a:prstGeom prst="rect">
            <a:avLst/>
          </a:prstGeom>
        </p:spPr>
        <p:txBody>
          <a:bodyPr lIns="0" rIns="0" tIns="0" bIns="0" anchor="ctr"/>
          <a:p>
            <a:r>
              <a:rPr lang="en-IN">
                <a:latin typeface="Arial"/>
              </a:rPr>
              <a:t>Click to edit the title text format</a:t>
            </a:r>
            <a:endParaRPr/>
          </a:p>
        </p:txBody>
      </p:sp>
      <p:sp>
        <p:nvSpPr>
          <p:cNvPr id="23" name="PlaceHolder 24"/>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en-IN" sz="3200">
                <a:latin typeface="Arial"/>
              </a:rPr>
              <a:t>Click to edit the outline text format</a:t>
            </a:r>
            <a:endParaRPr/>
          </a:p>
          <a:p>
            <a:pPr lvl="1">
              <a:buSzPct val="75000"/>
              <a:buFont typeface="StarSymbol"/>
              <a:buChar char=""/>
            </a:pPr>
            <a:r>
              <a:rPr lang="en-IN" sz="2800">
                <a:latin typeface="Arial"/>
              </a:rPr>
              <a:t>Second Outline Level</a:t>
            </a:r>
            <a:endParaRPr/>
          </a:p>
          <a:p>
            <a:pPr lvl="2">
              <a:buSzPct val="45000"/>
              <a:buFont typeface="StarSymbol"/>
              <a:buChar char=""/>
            </a:pPr>
            <a:r>
              <a:rPr lang="en-IN" sz="2400">
                <a:latin typeface="Arial"/>
              </a:rPr>
              <a:t>Third Outline Level</a:t>
            </a:r>
            <a:endParaRPr/>
          </a:p>
          <a:p>
            <a:pPr lvl="3">
              <a:buSzPct val="75000"/>
              <a:buFont typeface="StarSymbol"/>
              <a:buChar char=""/>
            </a:pPr>
            <a:r>
              <a:rPr lang="en-IN" sz="2000">
                <a:latin typeface="Arial"/>
              </a:rPr>
              <a:t>Fourth Outline Level</a:t>
            </a:r>
            <a:endParaRPr/>
          </a:p>
          <a:p>
            <a:pPr lvl="4">
              <a:buSzPct val="45000"/>
              <a:buFont typeface="StarSymbol"/>
              <a:buChar char=""/>
            </a:pPr>
            <a:r>
              <a:rPr lang="en-IN" sz="2000">
                <a:latin typeface="Arial"/>
              </a:rPr>
              <a:t>Fifth Outline Level</a:t>
            </a:r>
            <a:endParaRPr/>
          </a:p>
          <a:p>
            <a:pPr lvl="5">
              <a:buSzPct val="45000"/>
              <a:buFont typeface="StarSymbol"/>
              <a:buChar char=""/>
            </a:pPr>
            <a:r>
              <a:rPr lang="en-IN" sz="2000">
                <a:latin typeface="Arial"/>
              </a:rPr>
              <a:t>Sixth Outline Level</a:t>
            </a:r>
            <a:endParaRPr/>
          </a:p>
          <a:p>
            <a:pPr lvl="6">
              <a:buSzPct val="45000"/>
              <a:buFont typeface="StarSymbol"/>
              <a:buChar char=""/>
            </a:pPr>
            <a:r>
              <a:rPr lang="en-IN" sz="2000">
                <a:latin typeface="Arial"/>
              </a:rPr>
              <a:t>Seventh Outline Level</a:t>
            </a:r>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58" name="Line 1"/>
          <p:cNvSpPr/>
          <p:nvPr/>
        </p:nvSpPr>
        <p:spPr>
          <a:xfrm>
            <a:off x="8762760" y="0"/>
            <a:ext cx="0" cy="6858000"/>
          </a:xfrm>
          <a:prstGeom prst="line">
            <a:avLst/>
          </a:prstGeom>
          <a:ln w="38160">
            <a:solidFill>
              <a:srgbClr val="fec2ae"/>
            </a:solidFill>
            <a:round/>
          </a:ln>
        </p:spPr>
      </p:sp>
      <p:sp>
        <p:nvSpPr>
          <p:cNvPr id="59" name="Line 2"/>
          <p:cNvSpPr/>
          <p:nvPr/>
        </p:nvSpPr>
        <p:spPr>
          <a:xfrm>
            <a:off x="75960" y="0"/>
            <a:ext cx="0" cy="6858000"/>
          </a:xfrm>
          <a:prstGeom prst="line">
            <a:avLst/>
          </a:prstGeom>
          <a:ln w="57240">
            <a:solidFill>
              <a:srgbClr val="fec2ae"/>
            </a:solidFill>
            <a:round/>
          </a:ln>
        </p:spPr>
      </p:sp>
      <p:sp>
        <p:nvSpPr>
          <p:cNvPr id="60" name="Line 3"/>
          <p:cNvSpPr/>
          <p:nvPr/>
        </p:nvSpPr>
        <p:spPr>
          <a:xfrm>
            <a:off x="8991360" y="0"/>
            <a:ext cx="0" cy="6858000"/>
          </a:xfrm>
          <a:prstGeom prst="line">
            <a:avLst/>
          </a:prstGeom>
          <a:ln w="19080">
            <a:solidFill>
              <a:srgbClr val="fe8637"/>
            </a:solidFill>
            <a:round/>
          </a:ln>
        </p:spPr>
      </p:sp>
      <p:sp>
        <p:nvSpPr>
          <p:cNvPr id="61" name="CustomShape 4"/>
          <p:cNvSpPr/>
          <p:nvPr/>
        </p:nvSpPr>
        <p:spPr>
          <a:xfrm>
            <a:off x="8839080" y="0"/>
            <a:ext cx="304200" cy="6857280"/>
          </a:xfrm>
          <a:prstGeom prst="rect">
            <a:avLst/>
          </a:prstGeom>
          <a:solidFill>
            <a:srgbClr val="fec2ae"/>
          </a:solidFill>
          <a:ln w="38160">
            <a:noFill/>
          </a:ln>
        </p:spPr>
      </p:sp>
      <p:sp>
        <p:nvSpPr>
          <p:cNvPr id="62" name="Line 5"/>
          <p:cNvSpPr/>
          <p:nvPr/>
        </p:nvSpPr>
        <p:spPr>
          <a:xfrm>
            <a:off x="8915400" y="0"/>
            <a:ext cx="0" cy="6858000"/>
          </a:xfrm>
          <a:prstGeom prst="line">
            <a:avLst/>
          </a:prstGeom>
          <a:ln w="9360">
            <a:solidFill>
              <a:srgbClr val="fe8637"/>
            </a:solidFill>
            <a:round/>
          </a:ln>
        </p:spPr>
      </p:sp>
      <p:sp>
        <p:nvSpPr>
          <p:cNvPr id="63" name="CustomShape 6"/>
          <p:cNvSpPr/>
          <p:nvPr/>
        </p:nvSpPr>
        <p:spPr>
          <a:xfrm>
            <a:off x="8156520" y="5715000"/>
            <a:ext cx="547920" cy="547920"/>
          </a:xfrm>
          <a:prstGeom prst="ellipse">
            <a:avLst/>
          </a:prstGeom>
          <a:solidFill>
            <a:srgbClr val="fe8637"/>
          </a:solidFill>
          <a:ln w="38160">
            <a:noFill/>
          </a:ln>
        </p:spPr>
      </p:sp>
      <p:sp>
        <p:nvSpPr>
          <p:cNvPr id="64" name="PlaceHolder 7"/>
          <p:cNvSpPr>
            <a:spLocks noGrp="1"/>
          </p:cNvSpPr>
          <p:nvPr>
            <p:ph type="title"/>
          </p:nvPr>
        </p:nvSpPr>
        <p:spPr>
          <a:xfrm>
            <a:off x="457200" y="273600"/>
            <a:ext cx="8229240" cy="1144800"/>
          </a:xfrm>
          <a:prstGeom prst="rect">
            <a:avLst/>
          </a:prstGeom>
        </p:spPr>
        <p:txBody>
          <a:bodyPr lIns="0" rIns="0" tIns="0" bIns="0" anchor="ctr"/>
          <a:p>
            <a:pPr algn="ctr"/>
            <a:r>
              <a:rPr lang="en-IN" sz="4400">
                <a:latin typeface="Arial"/>
              </a:rPr>
              <a:t>Click to edit the title text format</a:t>
            </a:r>
            <a:endParaRPr/>
          </a:p>
        </p:txBody>
      </p:sp>
      <p:sp>
        <p:nvSpPr>
          <p:cNvPr id="65" name="PlaceHolder 8"/>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en-IN" sz="3200">
                <a:latin typeface="Arial"/>
              </a:rPr>
              <a:t>Click to edit the outline text format</a:t>
            </a:r>
            <a:endParaRPr/>
          </a:p>
          <a:p>
            <a:pPr lvl="1">
              <a:buSzPct val="75000"/>
              <a:buFont typeface="StarSymbol"/>
              <a:buChar char=""/>
            </a:pPr>
            <a:r>
              <a:rPr lang="en-IN" sz="2800">
                <a:latin typeface="Arial"/>
              </a:rPr>
              <a:t>Second Outline Level</a:t>
            </a:r>
            <a:endParaRPr/>
          </a:p>
          <a:p>
            <a:pPr lvl="2">
              <a:buSzPct val="45000"/>
              <a:buFont typeface="StarSymbol"/>
              <a:buChar char=""/>
            </a:pPr>
            <a:r>
              <a:rPr lang="en-IN" sz="2400">
                <a:latin typeface="Arial"/>
              </a:rPr>
              <a:t>Third Outline Level</a:t>
            </a:r>
            <a:endParaRPr/>
          </a:p>
          <a:p>
            <a:pPr lvl="3">
              <a:buSzPct val="75000"/>
              <a:buFont typeface="StarSymbol"/>
              <a:buChar char=""/>
            </a:pPr>
            <a:r>
              <a:rPr lang="en-IN" sz="2000">
                <a:latin typeface="Arial"/>
              </a:rPr>
              <a:t>Fourth Outline Level</a:t>
            </a:r>
            <a:endParaRPr/>
          </a:p>
          <a:p>
            <a:pPr lvl="4">
              <a:buSzPct val="45000"/>
              <a:buFont typeface="StarSymbol"/>
              <a:buChar char=""/>
            </a:pPr>
            <a:r>
              <a:rPr lang="en-IN" sz="2000">
                <a:latin typeface="Arial"/>
              </a:rPr>
              <a:t>Fifth Outline Level</a:t>
            </a:r>
            <a:endParaRPr/>
          </a:p>
          <a:p>
            <a:pPr lvl="5">
              <a:buSzPct val="45000"/>
              <a:buFont typeface="StarSymbol"/>
              <a:buChar char=""/>
            </a:pPr>
            <a:r>
              <a:rPr lang="en-IN" sz="2000">
                <a:latin typeface="Arial"/>
              </a:rPr>
              <a:t>Sixth Outline Level</a:t>
            </a:r>
            <a:endParaRPr/>
          </a:p>
          <a:p>
            <a:pPr lvl="6">
              <a:buSzPct val="45000"/>
              <a:buFont typeface="StarSymbol"/>
              <a:buChar char=""/>
            </a:pPr>
            <a:r>
              <a:rPr lang="en-IN" sz="2000">
                <a:latin typeface="Arial"/>
              </a:rPr>
              <a:t>Seventh Outline Level</a:t>
            </a:r>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3.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image" Target="../media/image11.wmf"/><Relationship Id="rId2" Type="http://schemas.openxmlformats.org/officeDocument/2006/relationships/image" Target="../media/image12.wmf"/><Relationship Id="rId3" Type="http://schemas.openxmlformats.org/officeDocument/2006/relationships/image" Target="../media/image13.wmf"/><Relationship Id="rId4"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image" Target="../media/image14.wmf"/><Relationship Id="rId2"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wmf"/><Relationship Id="rId3"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5" name="CustomShape 1"/>
          <p:cNvSpPr/>
          <p:nvPr/>
        </p:nvSpPr>
        <p:spPr>
          <a:xfrm>
            <a:off x="2819520" y="2590920"/>
            <a:ext cx="4342680" cy="1360080"/>
          </a:xfrm>
          <a:prstGeom prst="rect">
            <a:avLst/>
          </a:prstGeom>
          <a:noFill/>
          <a:ln>
            <a:noFill/>
          </a:ln>
        </p:spPr>
        <p:txBody>
          <a:bodyPr lIns="90000" rIns="90000" tIns="45000" bIns="45000" anchor="b"/>
          <a:p>
            <a:r>
              <a:rPr b="1" lang="en-IN" sz="4400">
                <a:solidFill>
                  <a:srgbClr val="575f6d"/>
                </a:solidFill>
                <a:latin typeface="Century Schoolbook"/>
              </a:rPr>
              <a:t>UNIT 1</a:t>
            </a:r>
            <a:endParaRPr/>
          </a:p>
          <a:p>
            <a:pPr algn="ctr">
              <a:lnSpc>
                <a:spcPct val="100000"/>
              </a:lnSpc>
            </a:pPr>
            <a:r>
              <a:rPr b="1" lang="en-IN" sz="4400">
                <a:solidFill>
                  <a:srgbClr val="575f6d"/>
                </a:solidFill>
                <a:latin typeface="Century Schoolbook"/>
              </a:rPr>
              <a:t>HASHING</a:t>
            </a:r>
            <a:endParaRPr/>
          </a:p>
        </p:txBody>
      </p:sp>
      <p:sp>
        <p:nvSpPr>
          <p:cNvPr id="106" name="CustomShape 2"/>
          <p:cNvSpPr/>
          <p:nvPr/>
        </p:nvSpPr>
        <p:spPr>
          <a:xfrm>
            <a:off x="2743200" y="5029200"/>
            <a:ext cx="6171480" cy="1370880"/>
          </a:xfrm>
          <a:prstGeom prst="rect">
            <a:avLst/>
          </a:prstGeom>
          <a:noFill/>
          <a:ln>
            <a:noFill/>
          </a:ln>
        </p:spPr>
        <p:txBody>
          <a:bodyPr lIns="90000" rIns="90000" tIns="45000" bIns="45000"/>
          <a:p>
            <a:pPr>
              <a:lnSpc>
                <a:spcPct val="100000"/>
              </a:lnSpc>
            </a:pPr>
            <a:r>
              <a:rPr b="1" lang="en-IN" sz="2400">
                <a:solidFill>
                  <a:srgbClr val="575f6d"/>
                </a:solidFill>
                <a:latin typeface="Century Schoolbook"/>
              </a:rPr>
              <a:t>Mrs.  Shalaka P. Deore</a:t>
            </a:r>
            <a:endParaRPr/>
          </a:p>
          <a:p>
            <a:pPr>
              <a:lnSpc>
                <a:spcPct val="100000"/>
              </a:lnSpc>
            </a:pPr>
            <a:r>
              <a:rPr b="1" lang="en-IN" sz="2400">
                <a:solidFill>
                  <a:srgbClr val="575f6d"/>
                </a:solidFill>
                <a:latin typeface="Century Schoolbook"/>
              </a:rPr>
              <a:t>M.E.S. College of Engineering, Pune.</a:t>
            </a:r>
            <a:endParaRPr/>
          </a:p>
        </p:txBody>
      </p:sp>
      <p:pic>
        <p:nvPicPr>
          <p:cNvPr id="107" name="image1.jpeg" descr=""/>
          <p:cNvPicPr/>
          <p:nvPr/>
        </p:nvPicPr>
        <p:blipFill>
          <a:blip r:embed="rId1"/>
          <a:stretch>
            <a:fillRect/>
          </a:stretch>
        </p:blipFill>
        <p:spPr>
          <a:xfrm>
            <a:off x="457200" y="152280"/>
            <a:ext cx="1447200" cy="1142280"/>
          </a:xfrm>
          <a:prstGeom prst="rect">
            <a:avLst/>
          </a:prstGeom>
          <a:ln>
            <a:noFill/>
          </a:ln>
        </p:spPr>
      </p:pic>
      <p:pic>
        <p:nvPicPr>
          <p:cNvPr id="108" name="image2.jpeg" descr=""/>
          <p:cNvPicPr/>
          <p:nvPr/>
        </p:nvPicPr>
        <p:blipFill>
          <a:blip r:embed="rId2"/>
          <a:stretch>
            <a:fillRect/>
          </a:stretch>
        </p:blipFill>
        <p:spPr>
          <a:xfrm>
            <a:off x="7620120" y="210600"/>
            <a:ext cx="1142280" cy="1160280"/>
          </a:xfrm>
          <a:prstGeom prst="rect">
            <a:avLst/>
          </a:prstGeom>
          <a:ln>
            <a:noFill/>
          </a:ln>
        </p:spPr>
      </p:pic>
      <p:sp>
        <p:nvSpPr>
          <p:cNvPr id="109" name="CustomShape 3"/>
          <p:cNvSpPr/>
          <p:nvPr/>
        </p:nvSpPr>
        <p:spPr>
          <a:xfrm>
            <a:off x="2209680" y="547920"/>
            <a:ext cx="5104800" cy="1494360"/>
          </a:xfrm>
          <a:prstGeom prst="rect">
            <a:avLst/>
          </a:prstGeom>
          <a:noFill/>
          <a:ln>
            <a:noFill/>
          </a:ln>
        </p:spPr>
        <p:txBody>
          <a:bodyPr lIns="90000" rIns="90000" tIns="45000" bIns="45000" anchor="b"/>
          <a:p>
            <a:pPr algn="ctr">
              <a:lnSpc>
                <a:spcPct val="100000"/>
              </a:lnSpc>
            </a:pPr>
            <a:r>
              <a:rPr b="1" lang="en-IN" sz="2000">
                <a:solidFill>
                  <a:srgbClr val="ff0000"/>
                </a:solidFill>
                <a:latin typeface="Times New Roman"/>
              </a:rPr>
              <a:t>ONE DAY ONLINE SYLLABUS IMPLEMENTATION FACULTY DEVELOPMENT PROGRAM</a:t>
            </a:r>
            <a:endParaRPr/>
          </a:p>
          <a:p>
            <a:pPr algn="ctr">
              <a:lnSpc>
                <a:spcPct val="100000"/>
              </a:lnSpc>
            </a:pPr>
            <a:r>
              <a:rPr b="1" lang="en-IN" sz="2000">
                <a:solidFill>
                  <a:srgbClr val="ff0000"/>
                </a:solidFill>
                <a:latin typeface="Times New Roman"/>
              </a:rPr>
              <a:t>ON </a:t>
            </a:r>
            <a:endParaRPr/>
          </a:p>
          <a:p>
            <a:pPr algn="ctr">
              <a:lnSpc>
                <a:spcPct val="100000"/>
              </a:lnSpc>
            </a:pPr>
            <a:r>
              <a:rPr b="1" lang="en-IN" sz="2100">
                <a:solidFill>
                  <a:srgbClr val="ff0000"/>
                </a:solidFill>
                <a:latin typeface="Times New Roman"/>
              </a:rPr>
              <a:t>Data Structures and Algorithms </a:t>
            </a:r>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0" name="CustomShape 1"/>
          <p:cNvSpPr/>
          <p:nvPr/>
        </p:nvSpPr>
        <p:spPr>
          <a:xfrm>
            <a:off x="457200" y="380880"/>
            <a:ext cx="7466760" cy="731160"/>
          </a:xfrm>
          <a:prstGeom prst="rect">
            <a:avLst/>
          </a:prstGeom>
          <a:noFill/>
          <a:ln>
            <a:noFill/>
          </a:ln>
        </p:spPr>
        <p:txBody>
          <a:bodyPr lIns="90000" rIns="90000" tIns="45000" bIns="45000" anchor="b"/>
          <a:p>
            <a:pPr>
              <a:lnSpc>
                <a:spcPct val="100000"/>
              </a:lnSpc>
            </a:pPr>
            <a:r>
              <a:rPr lang="en-IN" sz="3200">
                <a:solidFill>
                  <a:srgbClr val="575f6d"/>
                </a:solidFill>
                <a:latin typeface="Times New Roman"/>
              </a:rPr>
              <a:t>Unit 1 Hashing: Syllabus</a:t>
            </a:r>
            <a:endParaRPr/>
          </a:p>
        </p:txBody>
      </p:sp>
      <p:pic>
        <p:nvPicPr>
          <p:cNvPr id="111" name="Picture 3" descr=""/>
          <p:cNvPicPr/>
          <p:nvPr/>
        </p:nvPicPr>
        <p:blipFill>
          <a:blip r:embed="rId1"/>
          <a:stretch>
            <a:fillRect/>
          </a:stretch>
        </p:blipFill>
        <p:spPr>
          <a:xfrm>
            <a:off x="304920" y="1371600"/>
            <a:ext cx="8386200" cy="4037760"/>
          </a:xfrm>
          <a:prstGeom prst="rect">
            <a:avLst/>
          </a:prstGeom>
          <a:ln>
            <a:noFill/>
          </a:ln>
        </p:spPr>
      </p:pic>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2" name="CustomShape 1"/>
          <p:cNvSpPr/>
          <p:nvPr/>
        </p:nvSpPr>
        <p:spPr>
          <a:xfrm>
            <a:off x="457200" y="304920"/>
            <a:ext cx="8000280" cy="807480"/>
          </a:xfrm>
          <a:prstGeom prst="rect">
            <a:avLst/>
          </a:prstGeom>
          <a:noFill/>
          <a:ln>
            <a:noFill/>
          </a:ln>
        </p:spPr>
        <p:txBody>
          <a:bodyPr lIns="90000" rIns="90000" tIns="45000" bIns="45000" anchor="b"/>
          <a:p>
            <a:pPr>
              <a:lnSpc>
                <a:spcPct val="100000"/>
              </a:lnSpc>
            </a:pPr>
            <a:r>
              <a:rPr b="1" lang="en-IN" sz="2800">
                <a:solidFill>
                  <a:srgbClr val="575f6d"/>
                </a:solidFill>
                <a:latin typeface="Times New Roman"/>
              </a:rPr>
              <a:t>Unit 1 Hashing:  objective and outcome</a:t>
            </a:r>
            <a:endParaRPr/>
          </a:p>
        </p:txBody>
      </p:sp>
      <p:sp>
        <p:nvSpPr>
          <p:cNvPr id="113" name="CustomShape 2"/>
          <p:cNvSpPr/>
          <p:nvPr/>
        </p:nvSpPr>
        <p:spPr>
          <a:xfrm>
            <a:off x="457200" y="1371600"/>
            <a:ext cx="7619400" cy="4872960"/>
          </a:xfrm>
          <a:prstGeom prst="rect">
            <a:avLst/>
          </a:prstGeom>
          <a:noFill/>
          <a:ln>
            <a:noFill/>
          </a:ln>
        </p:spPr>
        <p:txBody>
          <a:bodyPr lIns="90000" rIns="90000" tIns="45000" bIns="45000"/>
          <a:p>
            <a:pPr algn="just">
              <a:lnSpc>
                <a:spcPct val="100000"/>
              </a:lnSpc>
            </a:pPr>
            <a:r>
              <a:rPr b="1" lang="en-IN" sz="2400">
                <a:solidFill>
                  <a:srgbClr val="000000"/>
                </a:solidFill>
                <a:latin typeface="Times New Roman"/>
              </a:rPr>
              <a:t>OBJECTIVE:</a:t>
            </a:r>
            <a:endParaRPr/>
          </a:p>
          <a:p>
            <a:pPr algn="just">
              <a:lnSpc>
                <a:spcPct val="100000"/>
              </a:lnSpc>
            </a:pPr>
            <a:endParaRPr/>
          </a:p>
          <a:p>
            <a:pPr algn="just">
              <a:lnSpc>
                <a:spcPct val="100000"/>
              </a:lnSpc>
              <a:buSzPct val="70000"/>
              <a:buFont typeface="Wingdings" charset="2"/>
              <a:buChar char=""/>
            </a:pPr>
            <a:r>
              <a:rPr lang="en-IN" sz="2400">
                <a:solidFill>
                  <a:srgbClr val="000000"/>
                </a:solidFill>
                <a:latin typeface="Times New Roman"/>
              </a:rPr>
              <a:t>To understand advanced data structures like Hash tables, Skip list to solve complex problems in various domains. </a:t>
            </a:r>
            <a:endParaRPr/>
          </a:p>
          <a:p>
            <a:pPr algn="just">
              <a:lnSpc>
                <a:spcPct val="100000"/>
              </a:lnSpc>
              <a:buSzPct val="70000"/>
              <a:buFont typeface="Wingdings" charset="2"/>
              <a:buChar char=""/>
            </a:pPr>
            <a:r>
              <a:rPr lang="en-IN" sz="2400">
                <a:solidFill>
                  <a:srgbClr val="000000"/>
                </a:solidFill>
                <a:latin typeface="Times New Roman"/>
              </a:rPr>
              <a:t>To study various hash functions.</a:t>
            </a:r>
            <a:endParaRPr/>
          </a:p>
          <a:p>
            <a:pPr algn="just">
              <a:lnSpc>
                <a:spcPct val="100000"/>
              </a:lnSpc>
              <a:buSzPct val="70000"/>
              <a:buFont typeface="Wingdings" charset="2"/>
              <a:buChar char=""/>
            </a:pPr>
            <a:r>
              <a:rPr lang="en-IN" sz="2400">
                <a:solidFill>
                  <a:srgbClr val="000000"/>
                </a:solidFill>
                <a:latin typeface="Times New Roman"/>
              </a:rPr>
              <a:t>To understand various collision resolution techniques.</a:t>
            </a:r>
            <a:endParaRPr/>
          </a:p>
          <a:p>
            <a:pPr algn="just">
              <a:lnSpc>
                <a:spcPct val="100000"/>
              </a:lnSpc>
            </a:pPr>
            <a:endParaRPr/>
          </a:p>
          <a:p>
            <a:pPr algn="just">
              <a:lnSpc>
                <a:spcPct val="100000"/>
              </a:lnSpc>
            </a:pPr>
            <a:endParaRPr/>
          </a:p>
          <a:p>
            <a:pPr algn="just">
              <a:lnSpc>
                <a:spcPct val="100000"/>
              </a:lnSpc>
            </a:pPr>
            <a:r>
              <a:rPr b="1" lang="en-IN" sz="2400">
                <a:solidFill>
                  <a:srgbClr val="000000"/>
                </a:solidFill>
                <a:latin typeface="Times New Roman"/>
              </a:rPr>
              <a:t>OUTCOME:</a:t>
            </a:r>
            <a:endParaRPr/>
          </a:p>
          <a:p>
            <a:pPr algn="just">
              <a:lnSpc>
                <a:spcPct val="100000"/>
              </a:lnSpc>
            </a:pPr>
            <a:endParaRPr/>
          </a:p>
          <a:p>
            <a:pPr algn="just">
              <a:lnSpc>
                <a:spcPct val="100000"/>
              </a:lnSpc>
              <a:buSzPct val="70000"/>
              <a:buFont typeface="Wingdings" charset="2"/>
              <a:buChar char=""/>
            </a:pPr>
            <a:r>
              <a:rPr b="1" lang="en-IN" sz="2400">
                <a:solidFill>
                  <a:srgbClr val="000000"/>
                </a:solidFill>
                <a:latin typeface="Times New Roman"/>
              </a:rPr>
              <a:t>Identify and articulate </a:t>
            </a:r>
            <a:r>
              <a:rPr lang="en-IN" sz="2400">
                <a:solidFill>
                  <a:srgbClr val="000000"/>
                </a:solidFill>
                <a:latin typeface="Times New Roman"/>
              </a:rPr>
              <a:t>the complexity goals and benefits of a good hashing scheme for real-world applications.</a:t>
            </a:r>
            <a:endParaRPr/>
          </a:p>
          <a:p>
            <a:pPr algn="just">
              <a:lnSpc>
                <a:spcPct val="100000"/>
              </a:lnSpc>
              <a:buSzPct val="70000"/>
              <a:buFont typeface="Wingdings" charset="2"/>
              <a:buChar char=""/>
            </a:pPr>
            <a:r>
              <a:rPr b="1" lang="en-IN" sz="2400">
                <a:solidFill>
                  <a:srgbClr val="000000"/>
                </a:solidFill>
                <a:latin typeface="Times New Roman"/>
              </a:rPr>
              <a:t>Analyze </a:t>
            </a:r>
            <a:r>
              <a:rPr lang="en-IN" sz="2400">
                <a:solidFill>
                  <a:srgbClr val="000000"/>
                </a:solidFill>
                <a:latin typeface="Times New Roman"/>
              </a:rPr>
              <a:t>the algorithmic solutions for resource requirements and optimization</a:t>
            </a:r>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4" name="CustomShape 1"/>
          <p:cNvSpPr/>
          <p:nvPr/>
        </p:nvSpPr>
        <p:spPr>
          <a:xfrm>
            <a:off x="304920" y="152280"/>
            <a:ext cx="8228880" cy="6166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Need of hashing</a:t>
            </a:r>
            <a:endParaRPr/>
          </a:p>
        </p:txBody>
      </p:sp>
      <p:sp>
        <p:nvSpPr>
          <p:cNvPr id="115" name="CustomShape 2"/>
          <p:cNvSpPr/>
          <p:nvPr/>
        </p:nvSpPr>
        <p:spPr>
          <a:xfrm>
            <a:off x="311400" y="838080"/>
            <a:ext cx="7771680" cy="1523160"/>
          </a:xfrm>
          <a:prstGeom prst="rect">
            <a:avLst/>
          </a:prstGeom>
          <a:noFill/>
          <a:ln>
            <a:noFill/>
          </a:ln>
        </p:spPr>
        <p:txBody>
          <a:bodyPr lIns="90000" rIns="90000" tIns="45000" bIns="45000"/>
          <a:p>
            <a:pPr algn="just">
              <a:lnSpc>
                <a:spcPct val="100000"/>
              </a:lnSpc>
            </a:pPr>
            <a:r>
              <a:rPr lang="en-IN" sz="2400">
                <a:solidFill>
                  <a:srgbClr val="000000"/>
                </a:solidFill>
                <a:latin typeface="Times New Roman"/>
              </a:rPr>
              <a:t>Suppose we want to design a system for storing students records and  we want to perform following operations efficiently:</a:t>
            </a:r>
            <a:endParaRPr/>
          </a:p>
          <a:p>
            <a:pPr algn="just">
              <a:lnSpc>
                <a:spcPct val="100000"/>
              </a:lnSpc>
              <a:buSzPct val="70000"/>
              <a:buFont typeface="Wingdings" charset="2"/>
              <a:buChar char=""/>
            </a:pPr>
            <a:r>
              <a:rPr lang="en-IN" sz="2400">
                <a:solidFill>
                  <a:srgbClr val="000000"/>
                </a:solidFill>
                <a:latin typeface="Times New Roman"/>
              </a:rPr>
              <a:t>Insert, Search and Delete operations on the basis of student Id.</a:t>
            </a: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nSpc>
                <a:spcPct val="100000"/>
              </a:lnSpc>
            </a:pPr>
            <a:endParaRPr/>
          </a:p>
          <a:p>
            <a:pPr>
              <a:lnSpc>
                <a:spcPct val="100000"/>
              </a:lnSpc>
            </a:pPr>
            <a:endParaRPr/>
          </a:p>
          <a:p>
            <a:pPr>
              <a:lnSpc>
                <a:spcPct val="100000"/>
              </a:lnSpc>
            </a:pPr>
            <a:endParaRPr/>
          </a:p>
        </p:txBody>
      </p:sp>
      <p:sp>
        <p:nvSpPr>
          <p:cNvPr id="116" name="CustomShape 3"/>
          <p:cNvSpPr/>
          <p:nvPr/>
        </p:nvSpPr>
        <p:spPr>
          <a:xfrm>
            <a:off x="2308680" y="2390400"/>
            <a:ext cx="4935600" cy="1553760"/>
          </a:xfrm>
          <a:prstGeom prst="rect">
            <a:avLst/>
          </a:prstGeom>
          <a:gradFill>
            <a:gsLst>
              <a:gs pos="0">
                <a:srgbClr val="fff1d0"/>
              </a:gs>
              <a:gs pos="100000">
                <a:srgbClr val="ffe092"/>
              </a:gs>
            </a:gsLst>
            <a:path path="circle"/>
          </a:gradFill>
          <a:ln w="12600">
            <a:solidFill>
              <a:srgbClr val="f7c600"/>
            </a:solidFill>
            <a:round/>
          </a:ln>
        </p:spPr>
        <p:txBody>
          <a:bodyPr wrap="none" lIns="90000" rIns="90000" tIns="46800" bIns="46800"/>
          <a:p>
            <a:pPr>
              <a:lnSpc>
                <a:spcPct val="100000"/>
              </a:lnSpc>
            </a:pPr>
            <a:r>
              <a:rPr b="1" lang="en-IN" sz="1600">
                <a:solidFill>
                  <a:srgbClr val="000000"/>
                </a:solidFill>
                <a:latin typeface="Courier New"/>
              </a:rPr>
              <a:t>class Studentinfo </a:t>
            </a:r>
            <a:endParaRPr/>
          </a:p>
          <a:p>
            <a:pPr>
              <a:lnSpc>
                <a:spcPct val="100000"/>
              </a:lnSpc>
            </a:pPr>
            <a:r>
              <a:rPr b="1" lang="en-IN" sz="1600">
                <a:solidFill>
                  <a:srgbClr val="000000"/>
                </a:solidFill>
                <a:latin typeface="Courier New"/>
              </a:rPr>
              <a:t>{ </a:t>
            </a:r>
            <a:endParaRPr/>
          </a:p>
          <a:p>
            <a:pPr>
              <a:lnSpc>
                <a:spcPct val="100000"/>
              </a:lnSpc>
            </a:pPr>
            <a:r>
              <a:rPr b="1" lang="en-IN" sz="1600">
                <a:solidFill>
                  <a:srgbClr val="000000"/>
                </a:solidFill>
                <a:latin typeface="Courier New"/>
              </a:rPr>
              <a:t>   </a:t>
            </a:r>
            <a:r>
              <a:rPr b="1" lang="en-IN" sz="1600">
                <a:solidFill>
                  <a:srgbClr val="000000"/>
                </a:solidFill>
                <a:latin typeface="Courier New"/>
              </a:rPr>
              <a:t>long Id;        // Unique Student Id</a:t>
            </a:r>
            <a:endParaRPr/>
          </a:p>
          <a:p>
            <a:pPr>
              <a:lnSpc>
                <a:spcPct val="100000"/>
              </a:lnSpc>
            </a:pPr>
            <a:r>
              <a:rPr b="1" lang="en-IN" sz="1600">
                <a:solidFill>
                  <a:srgbClr val="000000"/>
                </a:solidFill>
                <a:latin typeface="Courier New"/>
              </a:rPr>
              <a:t>   </a:t>
            </a:r>
            <a:r>
              <a:rPr b="1" lang="en-IN" sz="1600">
                <a:solidFill>
                  <a:srgbClr val="000000"/>
                </a:solidFill>
                <a:latin typeface="Courier New"/>
              </a:rPr>
              <a:t>String name;    // Student name </a:t>
            </a:r>
            <a:endParaRPr/>
          </a:p>
          <a:p>
            <a:pPr>
              <a:lnSpc>
                <a:spcPct val="100000"/>
              </a:lnSpc>
            </a:pPr>
            <a:r>
              <a:rPr b="1" lang="en-IN" sz="1600">
                <a:solidFill>
                  <a:srgbClr val="000000"/>
                </a:solidFill>
                <a:latin typeface="Courier New"/>
              </a:rPr>
              <a:t>   </a:t>
            </a:r>
            <a:r>
              <a:rPr b="1" lang="en-IN" sz="1600">
                <a:solidFill>
                  <a:srgbClr val="000000"/>
                </a:solidFill>
                <a:latin typeface="Courier New"/>
              </a:rPr>
              <a:t>String class;  // Student class </a:t>
            </a:r>
            <a:endParaRPr/>
          </a:p>
          <a:p>
            <a:pPr>
              <a:lnSpc>
                <a:spcPct val="100000"/>
              </a:lnSpc>
            </a:pPr>
            <a:r>
              <a:rPr b="1" lang="en-IN" sz="1600">
                <a:solidFill>
                  <a:srgbClr val="000000"/>
                </a:solidFill>
                <a:latin typeface="Courier New"/>
              </a:rPr>
              <a:t>}</a:t>
            </a:r>
            <a:endParaRPr/>
          </a:p>
        </p:txBody>
      </p:sp>
      <p:sp>
        <p:nvSpPr>
          <p:cNvPr id="117" name="CustomShape 4"/>
          <p:cNvSpPr/>
          <p:nvPr/>
        </p:nvSpPr>
        <p:spPr>
          <a:xfrm>
            <a:off x="457200" y="4343400"/>
            <a:ext cx="7466760" cy="1765800"/>
          </a:xfrm>
          <a:prstGeom prst="rect">
            <a:avLst/>
          </a:prstGeom>
          <a:noFill/>
          <a:ln>
            <a:noFill/>
          </a:ln>
        </p:spPr>
        <p:txBody>
          <a:bodyPr lIns="90000" rIns="90000" tIns="45000" bIns="45000"/>
          <a:p>
            <a:pPr algn="just">
              <a:lnSpc>
                <a:spcPct val="100000"/>
              </a:lnSpc>
            </a:pPr>
            <a:r>
              <a:rPr lang="en-IN" sz="2200">
                <a:solidFill>
                  <a:srgbClr val="000000"/>
                </a:solidFill>
                <a:latin typeface="Times New Roman"/>
              </a:rPr>
              <a:t>Possible data structure options and their respective time complexity</a:t>
            </a:r>
            <a:endParaRPr/>
          </a:p>
          <a:p>
            <a:pPr>
              <a:lnSpc>
                <a:spcPct val="100000"/>
              </a:lnSpc>
              <a:buFont typeface="Arial"/>
              <a:buChar char="•"/>
            </a:pPr>
            <a:r>
              <a:rPr lang="en-IN" sz="2200">
                <a:solidFill>
                  <a:srgbClr val="000000"/>
                </a:solidFill>
                <a:latin typeface="Times New Roman"/>
              </a:rPr>
              <a:t>A array implementation would take </a:t>
            </a:r>
            <a:r>
              <a:rPr b="1" lang="en-IN" sz="2200">
                <a:solidFill>
                  <a:srgbClr val="0000ff"/>
                </a:solidFill>
                <a:latin typeface="Times New Roman"/>
              </a:rPr>
              <a:t>O(log n)</a:t>
            </a:r>
            <a:r>
              <a:rPr lang="en-IN" sz="2200">
                <a:solidFill>
                  <a:srgbClr val="000000"/>
                </a:solidFill>
                <a:latin typeface="Times New Roman"/>
              </a:rPr>
              <a:t>time if binary search is used. </a:t>
            </a:r>
            <a:endParaRPr/>
          </a:p>
          <a:p>
            <a:pPr>
              <a:lnSpc>
                <a:spcPct val="100000"/>
              </a:lnSpc>
              <a:buFont typeface="Arial"/>
              <a:buChar char="•"/>
            </a:pPr>
            <a:r>
              <a:rPr lang="en-IN" sz="2200">
                <a:solidFill>
                  <a:srgbClr val="000000"/>
                </a:solidFill>
                <a:latin typeface="Times New Roman"/>
              </a:rPr>
              <a:t>A linked list implementation would take</a:t>
            </a:r>
            <a:r>
              <a:rPr lang="en-IN" sz="2200">
                <a:solidFill>
                  <a:srgbClr val="ffffff"/>
                </a:solidFill>
                <a:latin typeface="Times New Roman"/>
              </a:rPr>
              <a:t> </a:t>
            </a:r>
            <a:r>
              <a:rPr b="1" lang="en-IN" sz="2200">
                <a:solidFill>
                  <a:srgbClr val="0000ff"/>
                </a:solidFill>
                <a:latin typeface="Times New Roman"/>
              </a:rPr>
              <a:t>O(n)</a:t>
            </a:r>
            <a:r>
              <a:rPr lang="en-IN" sz="2200">
                <a:solidFill>
                  <a:srgbClr val="ffffff"/>
                </a:solidFill>
                <a:latin typeface="Times New Roman"/>
              </a:rPr>
              <a:t> </a:t>
            </a:r>
            <a:r>
              <a:rPr lang="en-IN" sz="2200">
                <a:solidFill>
                  <a:srgbClr val="000000"/>
                </a:solidFill>
                <a:latin typeface="Times New Roman"/>
              </a:rPr>
              <a:t>time.</a:t>
            </a:r>
            <a:endParaRPr/>
          </a:p>
        </p:txBody>
      </p:sp>
      <p:sp>
        <p:nvSpPr>
          <p:cNvPr id="118" name="CustomShape 5"/>
          <p:cNvSpPr/>
          <p:nvPr/>
        </p:nvSpPr>
        <p:spPr>
          <a:xfrm>
            <a:off x="990720" y="6176160"/>
            <a:ext cx="7085880" cy="425160"/>
          </a:xfrm>
          <a:prstGeom prst="rect">
            <a:avLst/>
          </a:prstGeom>
          <a:noFill/>
          <a:ln>
            <a:noFill/>
          </a:ln>
        </p:spPr>
        <p:txBody>
          <a:bodyPr lIns="90000" rIns="90000" tIns="45000" bIns="45000"/>
          <a:p>
            <a:pPr algn="ctr">
              <a:lnSpc>
                <a:spcPct val="100000"/>
              </a:lnSpc>
            </a:pPr>
            <a:r>
              <a:rPr b="1" lang="en-IN" sz="2200">
                <a:solidFill>
                  <a:srgbClr val="000000"/>
                </a:solidFill>
                <a:latin typeface="Times New Roman"/>
              </a:rPr>
              <a:t>Is there an alternative to get</a:t>
            </a:r>
            <a:r>
              <a:rPr b="1" lang="en-IN" sz="2200">
                <a:solidFill>
                  <a:srgbClr val="ffffff"/>
                </a:solidFill>
                <a:latin typeface="Times New Roman"/>
              </a:rPr>
              <a:t> </a:t>
            </a:r>
            <a:r>
              <a:rPr b="1" lang="en-IN" sz="2200">
                <a:solidFill>
                  <a:srgbClr val="0000ff"/>
                </a:solidFill>
                <a:latin typeface="Times New Roman"/>
              </a:rPr>
              <a:t>O(1)</a:t>
            </a:r>
            <a:r>
              <a:rPr b="1" lang="en-IN" sz="2200">
                <a:solidFill>
                  <a:srgbClr val="ffffff"/>
                </a:solidFill>
                <a:latin typeface="Times New Roman"/>
              </a:rPr>
              <a:t> </a:t>
            </a:r>
            <a:r>
              <a:rPr b="1" lang="en-IN" sz="2200">
                <a:solidFill>
                  <a:srgbClr val="000000"/>
                </a:solidFill>
                <a:latin typeface="Times New Roman"/>
              </a:rPr>
              <a:t>access time ?</a:t>
            </a:r>
            <a:endParaRPr/>
          </a:p>
        </p:txBody>
      </p:sp>
    </p:spTree>
  </p:cSld>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nodeType="clickEffect" fill="hold" presetClass="entr" presetID="1">
                                  <p:stCondLst>
                                    <p:cond delay="0"/>
                                  </p:stCondLst>
                                  <p:childTnLst>
                                    <p:set>
                                      <p:cBhvr>
                                        <p:cTn id="12" dur="1" fill="hold">
                                          <p:stCondLst>
                                            <p:cond delay="0"/>
                                          </p:stCondLst>
                                        </p:cTn>
                                        <p:tgtEl>
                                          <p:spTgt spid="1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nodeType="clickEffect" fill="hold" presetClass="entr" presetID="1">
                                  <p:stCondLst>
                                    <p:cond delay="0"/>
                                  </p:stCondLst>
                                  <p:childTnLst>
                                    <p:set>
                                      <p:cBhvr>
                                        <p:cTn id="16"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9" name="CustomShape 1"/>
          <p:cNvSpPr/>
          <p:nvPr/>
        </p:nvSpPr>
        <p:spPr>
          <a:xfrm>
            <a:off x="457200" y="274680"/>
            <a:ext cx="7466760" cy="11422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Hashing </a:t>
            </a:r>
            <a:endParaRPr/>
          </a:p>
        </p:txBody>
      </p:sp>
      <p:sp>
        <p:nvSpPr>
          <p:cNvPr id="120" name="CustomShape 2"/>
          <p:cNvSpPr/>
          <p:nvPr/>
        </p:nvSpPr>
        <p:spPr>
          <a:xfrm>
            <a:off x="990720" y="1600200"/>
            <a:ext cx="7314480" cy="3885480"/>
          </a:xfrm>
          <a:prstGeom prst="rect">
            <a:avLst/>
          </a:prstGeom>
          <a:noFill/>
          <a:ln>
            <a:noFill/>
          </a:ln>
        </p:spPr>
        <p:txBody>
          <a:bodyPr lIns="90000" rIns="90000" tIns="45000" bIns="45000"/>
          <a:p>
            <a:pPr>
              <a:lnSpc>
                <a:spcPct val="100000"/>
              </a:lnSpc>
            </a:pPr>
            <a:r>
              <a:rPr lang="en-IN" sz="2400">
                <a:solidFill>
                  <a:srgbClr val="000000"/>
                </a:solidFill>
                <a:latin typeface="Times New Roman"/>
              </a:rPr>
              <a:t>                    </a:t>
            </a:r>
            <a:endParaRPr/>
          </a:p>
          <a:p>
            <a:pPr algn="ctr">
              <a:lnSpc>
                <a:spcPct val="100000"/>
              </a:lnSpc>
            </a:pPr>
            <a:r>
              <a:rPr lang="en-IN" sz="2400">
                <a:solidFill>
                  <a:srgbClr val="000000"/>
                </a:solidFill>
                <a:latin typeface="Times New Roman"/>
              </a:rPr>
              <a:t> </a:t>
            </a:r>
            <a:r>
              <a:rPr i="1" lang="en-IN" sz="2800">
                <a:solidFill>
                  <a:srgbClr val="0000ff"/>
                </a:solidFill>
                <a:latin typeface="Times New Roman"/>
              </a:rPr>
              <a:t>Hashing is the process of indexing and retrieving         element in a data structure to provide faster way of finding the element using the hash key.</a:t>
            </a:r>
            <a:endParaRPr/>
          </a:p>
          <a:p>
            <a:pPr algn="ctr">
              <a:lnSpc>
                <a:spcPct val="100000"/>
              </a:lnSpc>
            </a:pPr>
            <a:endParaRPr/>
          </a:p>
          <a:p>
            <a:pPr algn="ctr">
              <a:lnSpc>
                <a:spcPct val="100000"/>
              </a:lnSpc>
            </a:pPr>
            <a:r>
              <a:rPr lang="en-IN" sz="2400">
                <a:solidFill>
                  <a:srgbClr val="000000"/>
                </a:solidFill>
                <a:latin typeface="Times New Roman"/>
              </a:rPr>
              <a:t>(With hashing we get O(1) search time on average (under reasonable assumptions) and O(n) in worst case.) </a:t>
            </a:r>
            <a:endParaRPr/>
          </a:p>
        </p:txBody>
      </p:sp>
      <p:sp>
        <p:nvSpPr>
          <p:cNvPr id="121" name="CustomShape 3"/>
          <p:cNvSpPr/>
          <p:nvPr/>
        </p:nvSpPr>
        <p:spPr>
          <a:xfrm>
            <a:off x="380880" y="5117400"/>
            <a:ext cx="7923960" cy="1735920"/>
          </a:xfrm>
          <a:prstGeom prst="rect">
            <a:avLst/>
          </a:prstGeom>
          <a:noFill/>
          <a:ln>
            <a:noFill/>
          </a:ln>
        </p:spPr>
        <p:txBody>
          <a:bodyPr lIns="90000" rIns="90000" tIns="45000" bIns="45000"/>
          <a:p>
            <a:pPr algn="just">
              <a:lnSpc>
                <a:spcPct val="100000"/>
              </a:lnSpc>
            </a:pPr>
            <a:r>
              <a:rPr lang="en-IN">
                <a:solidFill>
                  <a:srgbClr val="000000"/>
                </a:solidFill>
                <a:latin typeface="Times New Roman"/>
              </a:rPr>
              <a:t>Duration : 1 Hour</a:t>
            </a:r>
            <a:endParaRPr/>
          </a:p>
          <a:p>
            <a:pPr algn="just">
              <a:lnSpc>
                <a:spcPct val="100000"/>
              </a:lnSpc>
            </a:pPr>
            <a:r>
              <a:rPr lang="en-IN">
                <a:solidFill>
                  <a:srgbClr val="000000"/>
                </a:solidFill>
                <a:latin typeface="Times New Roman"/>
              </a:rPr>
              <a:t>Reference :</a:t>
            </a:r>
            <a:endParaRPr/>
          </a:p>
          <a:p>
            <a:pPr algn="just">
              <a:lnSpc>
                <a:spcPct val="100000"/>
              </a:lnSpc>
              <a:buFont typeface="StarSymbol"/>
              <a:buAutoNum type="arabicPeriod"/>
            </a:pPr>
            <a:r>
              <a:rPr lang="en-IN">
                <a:solidFill>
                  <a:srgbClr val="000000"/>
                </a:solidFill>
                <a:latin typeface="Times New Roman"/>
              </a:rPr>
              <a:t>“</a:t>
            </a:r>
            <a:r>
              <a:rPr lang="en-IN">
                <a:solidFill>
                  <a:srgbClr val="000000"/>
                </a:solidFill>
                <a:latin typeface="Times New Roman"/>
              </a:rPr>
              <a:t>Fundamentals of Data Structures in C++” by Horowitz, Sahani, Dinesh Mehata</a:t>
            </a:r>
            <a:endParaRPr/>
          </a:p>
          <a:p>
            <a:pPr algn="just">
              <a:lnSpc>
                <a:spcPct val="100000"/>
              </a:lnSpc>
              <a:buFont typeface="Century Schoolbook"/>
              <a:buAutoNum type="arabicPeriod"/>
            </a:pPr>
            <a:r>
              <a:rPr lang="en-IN" u="sng">
                <a:solidFill>
                  <a:srgbClr val="d2611c"/>
                </a:solidFill>
                <a:latin typeface="Times New Roman"/>
              </a:rPr>
              <a:t>https://www.geeksforgeeks.org/hashing-data-structure/#basicHashing</a:t>
            </a:r>
            <a:endParaRPr/>
          </a:p>
          <a:p>
            <a:pPr algn="just">
              <a:lnSpc>
                <a:spcPct val="100000"/>
              </a:lnSpc>
            </a:pPr>
            <a:endParaRPr/>
          </a:p>
          <a:p>
            <a:pPr algn="just">
              <a:lnSpc>
                <a:spcPct val="100000"/>
              </a:lnSpc>
            </a:pPr>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2" name="CustomShape 1"/>
          <p:cNvSpPr/>
          <p:nvPr/>
        </p:nvSpPr>
        <p:spPr>
          <a:xfrm>
            <a:off x="457200" y="274680"/>
            <a:ext cx="7466760" cy="5626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Basic concepts : hash table</a:t>
            </a:r>
            <a:endParaRPr/>
          </a:p>
        </p:txBody>
      </p:sp>
      <p:sp>
        <p:nvSpPr>
          <p:cNvPr id="123" name="CustomShape 2"/>
          <p:cNvSpPr/>
          <p:nvPr/>
        </p:nvSpPr>
        <p:spPr>
          <a:xfrm>
            <a:off x="457200" y="1066680"/>
            <a:ext cx="7466760" cy="2361600"/>
          </a:xfrm>
          <a:prstGeom prst="rect">
            <a:avLst/>
          </a:prstGeom>
          <a:noFill/>
          <a:ln>
            <a:noFill/>
          </a:ln>
        </p:spPr>
        <p:txBody>
          <a:bodyPr lIns="90000" rIns="90000" tIns="45000" bIns="45000"/>
          <a:p>
            <a:pPr algn="just">
              <a:lnSpc>
                <a:spcPct val="100000"/>
              </a:lnSpc>
              <a:buSzPct val="70000"/>
              <a:buFont typeface="Wingdings" charset="2"/>
              <a:buChar char=""/>
            </a:pPr>
            <a:r>
              <a:rPr lang="en-IN" sz="2400">
                <a:solidFill>
                  <a:srgbClr val="000000"/>
                </a:solidFill>
                <a:latin typeface="Times New Roman"/>
              </a:rPr>
              <a:t>Hash table is a data structure used for storing and retrieving data quickly.</a:t>
            </a:r>
            <a:endParaRPr/>
          </a:p>
          <a:p>
            <a:pPr algn="just">
              <a:lnSpc>
                <a:spcPct val="100000"/>
              </a:lnSpc>
              <a:buSzPct val="70000"/>
              <a:buFont typeface="Wingdings" charset="2"/>
              <a:buChar char=""/>
            </a:pPr>
            <a:r>
              <a:rPr lang="en-IN" sz="2400">
                <a:solidFill>
                  <a:srgbClr val="000000"/>
                </a:solidFill>
                <a:latin typeface="Times New Roman"/>
              </a:rPr>
              <a:t>All data is inserted into hash table based on hash key value. It is used to map the data with the index in the hash table.</a:t>
            </a:r>
            <a:endParaRPr/>
          </a:p>
        </p:txBody>
      </p:sp>
      <p:pic>
        <p:nvPicPr>
          <p:cNvPr id="124" name="Picture 3" descr=""/>
          <p:cNvPicPr/>
          <p:nvPr/>
        </p:nvPicPr>
        <p:blipFill>
          <a:blip r:embed="rId1"/>
          <a:stretch>
            <a:fillRect/>
          </a:stretch>
        </p:blipFill>
        <p:spPr>
          <a:xfrm>
            <a:off x="1600200" y="3048120"/>
            <a:ext cx="5848200" cy="3504600"/>
          </a:xfrm>
          <a:prstGeom prst="rect">
            <a:avLst/>
          </a:prstGeom>
          <a:ln>
            <a:noFill/>
          </a:ln>
        </p:spPr>
      </p:pic>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5" name="CustomShape 1"/>
          <p:cNvSpPr/>
          <p:nvPr/>
        </p:nvSpPr>
        <p:spPr>
          <a:xfrm>
            <a:off x="380880" y="152280"/>
            <a:ext cx="7466760" cy="73116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Other basic concepts of hashing</a:t>
            </a:r>
            <a:endParaRPr/>
          </a:p>
        </p:txBody>
      </p:sp>
      <p:sp>
        <p:nvSpPr>
          <p:cNvPr id="126" name="CustomShape 2"/>
          <p:cNvSpPr/>
          <p:nvPr/>
        </p:nvSpPr>
        <p:spPr>
          <a:xfrm>
            <a:off x="457200" y="990720"/>
            <a:ext cx="7466760" cy="5485680"/>
          </a:xfrm>
          <a:prstGeom prst="rect">
            <a:avLst/>
          </a:prstGeom>
          <a:noFill/>
          <a:ln>
            <a:noFill/>
          </a:ln>
        </p:spPr>
        <p:txBody>
          <a:bodyPr lIns="90000" rIns="90000" tIns="45000" bIns="45000"/>
          <a:p>
            <a:pPr algn="just">
              <a:lnSpc>
                <a:spcPct val="100000"/>
              </a:lnSpc>
              <a:buSzPct val="70000"/>
              <a:buFont typeface="Wingdings" charset="2"/>
              <a:buChar char=""/>
            </a:pPr>
            <a:r>
              <a:rPr b="1" lang="en-IN" sz="2400">
                <a:solidFill>
                  <a:srgbClr val="000000"/>
                </a:solidFill>
                <a:latin typeface="Times New Roman"/>
              </a:rPr>
              <a:t>Buckets</a:t>
            </a:r>
            <a:r>
              <a:rPr lang="en-IN" sz="2400">
                <a:solidFill>
                  <a:srgbClr val="000000"/>
                </a:solidFill>
                <a:latin typeface="Times New Roman"/>
              </a:rPr>
              <a:t>: A bucket in a hash file is unit of storage (typically a disk block) that can hold one or more records.The hash table consists of b buckets and each bucket consists of  s slots.  (Usually s = 1)</a:t>
            </a:r>
            <a:endParaRPr/>
          </a:p>
          <a:p>
            <a:pPr algn="just">
              <a:lnSpc>
                <a:spcPct val="100000"/>
              </a:lnSpc>
            </a:pPr>
            <a:endParaRPr/>
          </a:p>
          <a:p>
            <a:pPr algn="just">
              <a:lnSpc>
                <a:spcPct val="100000"/>
              </a:lnSpc>
              <a:buSzPct val="70000"/>
              <a:buFont typeface="Wingdings" charset="2"/>
              <a:buChar char=""/>
            </a:pPr>
            <a:r>
              <a:rPr b="1" lang="en-IN" sz="2400">
                <a:solidFill>
                  <a:srgbClr val="000000"/>
                </a:solidFill>
                <a:latin typeface="Times New Roman"/>
              </a:rPr>
              <a:t>Collision</a:t>
            </a:r>
            <a:r>
              <a:rPr lang="en-IN" sz="2400">
                <a:solidFill>
                  <a:srgbClr val="000000"/>
                </a:solidFill>
                <a:latin typeface="Times New Roman"/>
              </a:rPr>
              <a:t>: Collision is situation in which hash function returns the same address for more than one record.</a:t>
            </a:r>
            <a:endParaRPr/>
          </a:p>
          <a:p>
            <a:pPr algn="just">
              <a:lnSpc>
                <a:spcPct val="100000"/>
              </a:lnSpc>
            </a:pPr>
            <a:endParaRPr/>
          </a:p>
          <a:p>
            <a:pPr algn="just">
              <a:lnSpc>
                <a:spcPct val="100000"/>
              </a:lnSpc>
              <a:buSzPct val="70000"/>
              <a:buFont typeface="Wingdings" charset="2"/>
              <a:buChar char=""/>
            </a:pPr>
            <a:r>
              <a:rPr b="1" lang="en-IN" sz="2400">
                <a:solidFill>
                  <a:srgbClr val="000000"/>
                </a:solidFill>
                <a:latin typeface="Times New Roman"/>
              </a:rPr>
              <a:t>Probe: </a:t>
            </a:r>
            <a:r>
              <a:rPr lang="en-IN" sz="2400">
                <a:solidFill>
                  <a:srgbClr val="000000"/>
                </a:solidFill>
                <a:latin typeface="Times New Roman"/>
              </a:rPr>
              <a:t>Alternative list of location produces after collision occurs.</a:t>
            </a:r>
            <a:endParaRPr/>
          </a:p>
          <a:p>
            <a:pPr algn="just">
              <a:lnSpc>
                <a:spcPct val="100000"/>
              </a:lnSpc>
            </a:pPr>
            <a:endParaRPr/>
          </a:p>
          <a:p>
            <a:pPr algn="just">
              <a:lnSpc>
                <a:spcPct val="100000"/>
              </a:lnSpc>
              <a:buSzPct val="70000"/>
              <a:buFont typeface="Wingdings" charset="2"/>
              <a:buChar char=""/>
            </a:pPr>
            <a:r>
              <a:rPr b="1" lang="en-IN" sz="2400">
                <a:solidFill>
                  <a:srgbClr val="000000"/>
                </a:solidFill>
                <a:latin typeface="Times New Roman"/>
              </a:rPr>
              <a:t>Synonym</a:t>
            </a:r>
            <a:r>
              <a:rPr lang="en-IN" sz="2400">
                <a:solidFill>
                  <a:srgbClr val="000000"/>
                </a:solidFill>
                <a:latin typeface="Times New Roman"/>
              </a:rPr>
              <a:t>: The set of keys that hash to the same location are called as synonyms.</a:t>
            </a:r>
            <a:endParaRPr/>
          </a:p>
          <a:p>
            <a:pPr algn="just">
              <a:lnSpc>
                <a:spcPct val="100000"/>
              </a:lnSpc>
            </a:pPr>
            <a:endParaRPr/>
          </a:p>
          <a:p>
            <a:pPr>
              <a:lnSpc>
                <a:spcPct val="100000"/>
              </a:lnSpc>
            </a:pPr>
            <a:endParaRPr/>
          </a:p>
        </p:txBody>
      </p:sp>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7" name="CustomShape 1"/>
          <p:cNvSpPr/>
          <p:nvPr/>
        </p:nvSpPr>
        <p:spPr>
          <a:xfrm>
            <a:off x="380880" y="152280"/>
            <a:ext cx="7466760" cy="73116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Other basic concepts of hashing</a:t>
            </a:r>
            <a:endParaRPr/>
          </a:p>
        </p:txBody>
      </p:sp>
      <p:sp>
        <p:nvSpPr>
          <p:cNvPr id="128" name="CustomShape 2"/>
          <p:cNvSpPr/>
          <p:nvPr/>
        </p:nvSpPr>
        <p:spPr>
          <a:xfrm>
            <a:off x="457200" y="990720"/>
            <a:ext cx="7466760" cy="5485680"/>
          </a:xfrm>
          <a:prstGeom prst="rect">
            <a:avLst/>
          </a:prstGeom>
          <a:noFill/>
          <a:ln>
            <a:noFill/>
          </a:ln>
        </p:spPr>
        <p:txBody>
          <a:bodyPr lIns="90000" rIns="90000" tIns="45000" bIns="45000"/>
          <a:p>
            <a:pPr algn="just">
              <a:lnSpc>
                <a:spcPct val="100000"/>
              </a:lnSpc>
              <a:buSzPct val="70000"/>
              <a:buFont typeface="Wingdings" charset="2"/>
              <a:buChar char=""/>
            </a:pPr>
            <a:r>
              <a:rPr b="1" lang="en-IN" sz="2400">
                <a:solidFill>
                  <a:srgbClr val="000000"/>
                </a:solidFill>
                <a:latin typeface="Times New Roman"/>
              </a:rPr>
              <a:t>Overflow: </a:t>
            </a:r>
            <a:r>
              <a:rPr lang="en-IN" sz="2400">
                <a:solidFill>
                  <a:srgbClr val="000000"/>
                </a:solidFill>
                <a:latin typeface="Times New Roman"/>
              </a:rPr>
              <a:t>When hash table becomes full and new record needs to be inserted then it is called overflow. An overflow occurs when we hash a new identifier into a full bucket</a:t>
            </a:r>
            <a:endParaRPr/>
          </a:p>
          <a:p>
            <a:pPr algn="just">
              <a:lnSpc>
                <a:spcPct val="100000"/>
              </a:lnSpc>
            </a:pPr>
            <a:endParaRPr/>
          </a:p>
          <a:p>
            <a:pPr algn="just">
              <a:lnSpc>
                <a:spcPct val="100000"/>
              </a:lnSpc>
              <a:buSzPct val="70000"/>
              <a:buFont typeface="Wingdings" charset="2"/>
              <a:buChar char=""/>
            </a:pPr>
            <a:r>
              <a:rPr b="1" lang="en-IN" sz="2400">
                <a:solidFill>
                  <a:srgbClr val="000000"/>
                </a:solidFill>
                <a:latin typeface="Times New Roman"/>
              </a:rPr>
              <a:t>Perfect hash function</a:t>
            </a:r>
            <a:r>
              <a:rPr lang="en-IN" sz="2400">
                <a:solidFill>
                  <a:srgbClr val="000000"/>
                </a:solidFill>
                <a:latin typeface="Times New Roman"/>
              </a:rPr>
              <a:t>: It is a function that maps distinct key elements into hash table with no collision</a:t>
            </a:r>
            <a:endParaRPr/>
          </a:p>
          <a:p>
            <a:pPr algn="just">
              <a:lnSpc>
                <a:spcPct val="100000"/>
              </a:lnSpc>
            </a:pPr>
            <a:endParaRPr/>
          </a:p>
          <a:p>
            <a:pPr algn="just">
              <a:lnSpc>
                <a:spcPct val="100000"/>
              </a:lnSpc>
              <a:buSzPct val="70000"/>
              <a:buFont typeface="Wingdings" charset="2"/>
              <a:buChar char=""/>
            </a:pPr>
            <a:r>
              <a:rPr b="1" lang="en-IN" sz="2400">
                <a:solidFill>
                  <a:srgbClr val="000000"/>
                </a:solidFill>
                <a:latin typeface="Times New Roman"/>
              </a:rPr>
              <a:t>Load factor or Load density of hash table: </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lo = n/m</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n =  no. of elements stored in the table</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m =  size of the table </a:t>
            </a:r>
            <a:endParaRPr/>
          </a:p>
          <a:p>
            <a:pPr>
              <a:lnSpc>
                <a:spcPct val="100000"/>
              </a:lnSpc>
            </a:pPr>
            <a:endParaRPr/>
          </a:p>
          <a:p>
            <a:pPr>
              <a:lnSpc>
                <a:spcPct val="100000"/>
              </a:lnSpc>
            </a:pPr>
            <a:endParaRPr/>
          </a:p>
        </p:txBody>
      </p:sp>
    </p:spTree>
  </p:cSld>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9" name="CustomShape 1"/>
          <p:cNvSpPr/>
          <p:nvPr/>
        </p:nvSpPr>
        <p:spPr>
          <a:xfrm>
            <a:off x="468360" y="0"/>
            <a:ext cx="8228880" cy="92160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Hash Functions</a:t>
            </a:r>
            <a:endParaRPr/>
          </a:p>
        </p:txBody>
      </p:sp>
      <p:sp>
        <p:nvSpPr>
          <p:cNvPr id="130" name="CustomShape 2"/>
          <p:cNvSpPr/>
          <p:nvPr/>
        </p:nvSpPr>
        <p:spPr>
          <a:xfrm>
            <a:off x="324000" y="990720"/>
            <a:ext cx="8228880" cy="4647600"/>
          </a:xfrm>
          <a:prstGeom prst="rect">
            <a:avLst/>
          </a:prstGeom>
          <a:noFill/>
          <a:ln>
            <a:noFill/>
          </a:ln>
        </p:spPr>
        <p:txBody>
          <a:bodyPr lIns="90000" rIns="90000" tIns="45000" bIns="45000"/>
          <a:p>
            <a:pPr>
              <a:lnSpc>
                <a:spcPct val="100000"/>
              </a:lnSpc>
              <a:buSzPct val="70000"/>
              <a:buFont typeface="Wingdings" charset="2"/>
              <a:buChar char=""/>
            </a:pPr>
            <a:r>
              <a:rPr lang="en-IN" sz="2400">
                <a:solidFill>
                  <a:srgbClr val="000000"/>
                </a:solidFill>
                <a:latin typeface="Times New Roman"/>
              </a:rPr>
              <a:t>A </a:t>
            </a:r>
            <a:r>
              <a:rPr b="1" lang="en-IN" sz="2200">
                <a:solidFill>
                  <a:srgbClr val="0000ff"/>
                </a:solidFill>
                <a:latin typeface="Times New Roman"/>
              </a:rPr>
              <a:t>good hash function</a:t>
            </a:r>
            <a:r>
              <a:rPr lang="en-IN" sz="2200">
                <a:solidFill>
                  <a:srgbClr val="0070c0"/>
                </a:solidFill>
                <a:latin typeface="Times New Roman"/>
              </a:rPr>
              <a:t> </a:t>
            </a:r>
            <a:r>
              <a:rPr lang="en-IN" sz="2400">
                <a:solidFill>
                  <a:srgbClr val="000000"/>
                </a:solidFill>
                <a:latin typeface="Times New Roman"/>
              </a:rPr>
              <a:t>should:</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i="1" lang="en-IN" sz="2200">
                <a:solidFill>
                  <a:srgbClr val="cc0000"/>
                </a:solidFill>
                <a:latin typeface="Times New Roman"/>
              </a:rPr>
              <a:t>Minimize</a:t>
            </a:r>
            <a:r>
              <a:rPr lang="en-IN" sz="2400">
                <a:solidFill>
                  <a:srgbClr val="000000"/>
                </a:solidFill>
                <a:latin typeface="Times New Roman"/>
              </a:rPr>
              <a:t> collisions. </a:t>
            </a:r>
            <a:endParaRPr/>
          </a:p>
          <a:p>
            <a:pPr>
              <a:lnSpc>
                <a:spcPct val="100000"/>
              </a:lnSpc>
            </a:pPr>
            <a:endParaRPr/>
          </a:p>
          <a:p>
            <a:pPr>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Be </a:t>
            </a:r>
            <a:r>
              <a:rPr i="1" lang="en-IN" sz="2200">
                <a:solidFill>
                  <a:srgbClr val="cc0000"/>
                </a:solidFill>
                <a:latin typeface="Times New Roman"/>
              </a:rPr>
              <a:t>easy</a:t>
            </a:r>
            <a:r>
              <a:rPr lang="en-IN" sz="2400">
                <a:solidFill>
                  <a:srgbClr val="000000"/>
                </a:solidFill>
                <a:latin typeface="Times New Roman"/>
              </a:rPr>
              <a:t> and </a:t>
            </a:r>
            <a:r>
              <a:rPr i="1" lang="en-IN" sz="2200">
                <a:solidFill>
                  <a:srgbClr val="cc0000"/>
                </a:solidFill>
                <a:latin typeface="Times New Roman"/>
              </a:rPr>
              <a:t>quick </a:t>
            </a:r>
            <a:r>
              <a:rPr lang="en-IN" sz="2400">
                <a:solidFill>
                  <a:srgbClr val="000000"/>
                </a:solidFill>
                <a:latin typeface="Times New Roman"/>
              </a:rPr>
              <a:t>to compute.</a:t>
            </a:r>
            <a:endParaRPr/>
          </a:p>
          <a:p>
            <a:pPr>
              <a:lnSpc>
                <a:spcPct val="100000"/>
              </a:lnSpc>
            </a:pPr>
            <a:endParaRPr/>
          </a:p>
          <a:p>
            <a:pPr>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Distribute key values </a:t>
            </a:r>
            <a:r>
              <a:rPr i="1" lang="en-IN" sz="2200">
                <a:solidFill>
                  <a:srgbClr val="cc0000"/>
                </a:solidFill>
                <a:latin typeface="Times New Roman"/>
              </a:rPr>
              <a:t>evenly</a:t>
            </a:r>
            <a:r>
              <a:rPr lang="en-IN" sz="2400">
                <a:solidFill>
                  <a:srgbClr val="000000"/>
                </a:solidFill>
                <a:latin typeface="Times New Roman"/>
              </a:rPr>
              <a:t> in the hash table.</a:t>
            </a:r>
            <a:endParaRPr/>
          </a:p>
          <a:p>
            <a:pPr>
              <a:lnSpc>
                <a:spcPct val="100000"/>
              </a:lnSpc>
            </a:pPr>
            <a:endParaRPr/>
          </a:p>
          <a:p>
            <a:pPr>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Use </a:t>
            </a:r>
            <a:r>
              <a:rPr i="1" lang="en-IN" sz="2200">
                <a:solidFill>
                  <a:srgbClr val="cc0000"/>
                </a:solidFill>
                <a:latin typeface="Times New Roman"/>
              </a:rPr>
              <a:t>all the information </a:t>
            </a:r>
            <a:r>
              <a:rPr lang="en-IN" sz="2400">
                <a:solidFill>
                  <a:srgbClr val="000000"/>
                </a:solidFill>
                <a:latin typeface="Times New Roman"/>
              </a:rPr>
              <a:t>provided in the key.</a:t>
            </a:r>
            <a:endParaRPr/>
          </a:p>
          <a:p>
            <a:pPr>
              <a:lnSpc>
                <a:spcPct val="100000"/>
              </a:lnSpc>
            </a:pPr>
            <a:endParaRPr/>
          </a:p>
        </p:txBody>
      </p:sp>
      <p:sp>
        <p:nvSpPr>
          <p:cNvPr id="131" name="CustomShape 3"/>
          <p:cNvSpPr/>
          <p:nvPr/>
        </p:nvSpPr>
        <p:spPr>
          <a:xfrm>
            <a:off x="380880" y="5117400"/>
            <a:ext cx="7923960" cy="1735920"/>
          </a:xfrm>
          <a:prstGeom prst="rect">
            <a:avLst/>
          </a:prstGeom>
          <a:noFill/>
          <a:ln>
            <a:noFill/>
          </a:ln>
        </p:spPr>
        <p:txBody>
          <a:bodyPr lIns="90000" rIns="90000" tIns="45000" bIns="45000"/>
          <a:p>
            <a:pPr algn="just">
              <a:lnSpc>
                <a:spcPct val="100000"/>
              </a:lnSpc>
            </a:pPr>
            <a:r>
              <a:rPr lang="en-IN">
                <a:solidFill>
                  <a:srgbClr val="000000"/>
                </a:solidFill>
                <a:latin typeface="Times New Roman"/>
              </a:rPr>
              <a:t>Duration : 1 Hour</a:t>
            </a:r>
            <a:endParaRPr/>
          </a:p>
          <a:p>
            <a:pPr algn="just">
              <a:lnSpc>
                <a:spcPct val="100000"/>
              </a:lnSpc>
            </a:pPr>
            <a:r>
              <a:rPr lang="en-IN">
                <a:solidFill>
                  <a:srgbClr val="000000"/>
                </a:solidFill>
                <a:latin typeface="Times New Roman"/>
              </a:rPr>
              <a:t>Reference :</a:t>
            </a:r>
            <a:endParaRPr/>
          </a:p>
          <a:p>
            <a:pPr algn="just">
              <a:lnSpc>
                <a:spcPct val="100000"/>
              </a:lnSpc>
              <a:buFont typeface="StarSymbol"/>
              <a:buAutoNum type="arabicPeriod"/>
            </a:pPr>
            <a:r>
              <a:rPr lang="en-IN">
                <a:solidFill>
                  <a:srgbClr val="000000"/>
                </a:solidFill>
                <a:latin typeface="Times New Roman"/>
              </a:rPr>
              <a:t>“</a:t>
            </a:r>
            <a:r>
              <a:rPr lang="en-IN">
                <a:solidFill>
                  <a:srgbClr val="000000"/>
                </a:solidFill>
                <a:latin typeface="Times New Roman"/>
              </a:rPr>
              <a:t>Fundamentals of Data Structures in C++” by Horowitz, Sahani, Dinesh Mehat</a:t>
            </a:r>
            <a:endParaRPr/>
          </a:p>
          <a:p>
            <a:pPr algn="just">
              <a:lnSpc>
                <a:spcPct val="100000"/>
              </a:lnSpc>
              <a:buFont typeface="StarSymbol"/>
              <a:buAutoNum type="arabicPeriod"/>
            </a:pPr>
            <a:r>
              <a:rPr lang="en-IN" u="sng">
                <a:solidFill>
                  <a:srgbClr val="d2611c"/>
                </a:solidFill>
                <a:latin typeface="Times New Roman"/>
              </a:rPr>
              <a:t>https://www.tutorialspoint.com/Hash-Functions-and-Hash-Tables</a:t>
            </a:r>
            <a:endParaRPr/>
          </a:p>
          <a:p>
            <a:pPr>
              <a:lnSpc>
                <a:spcPct val="100000"/>
              </a:lnSpc>
              <a:buFont typeface="Century Schoolbook"/>
              <a:buAutoNum type="arabicPeriod"/>
            </a:pPr>
            <a:endParaRPr/>
          </a:p>
          <a:p>
            <a:pPr algn="just">
              <a:lnSpc>
                <a:spcPct val="100000"/>
              </a:lnSpc>
            </a:pPr>
            <a:endParaRPr/>
          </a:p>
        </p:txBody>
      </p:sp>
    </p:spTree>
  </p:cSld>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2" name="CustomShape 1"/>
          <p:cNvSpPr/>
          <p:nvPr/>
        </p:nvSpPr>
        <p:spPr>
          <a:xfrm>
            <a:off x="304920" y="228600"/>
            <a:ext cx="8228880" cy="685080"/>
          </a:xfrm>
          <a:prstGeom prst="rect">
            <a:avLst/>
          </a:prstGeom>
          <a:noFill/>
          <a:ln>
            <a:noFill/>
          </a:ln>
        </p:spPr>
        <p:txBody>
          <a:bodyPr lIns="90000" rIns="90000" tIns="45000" bIns="45000" anchor="b"/>
          <a:p>
            <a:pPr>
              <a:lnSpc>
                <a:spcPct val="100000"/>
              </a:lnSpc>
            </a:pPr>
            <a:r>
              <a:rPr lang="en-IN" sz="3200">
                <a:solidFill>
                  <a:srgbClr val="575f6d"/>
                </a:solidFill>
                <a:latin typeface="Times New Roman"/>
              </a:rPr>
              <a:t>Division Method</a:t>
            </a:r>
            <a:endParaRPr/>
          </a:p>
        </p:txBody>
      </p:sp>
      <p:sp>
        <p:nvSpPr>
          <p:cNvPr id="133" name="CustomShape 2"/>
          <p:cNvSpPr/>
          <p:nvPr/>
        </p:nvSpPr>
        <p:spPr>
          <a:xfrm>
            <a:off x="179280" y="838080"/>
            <a:ext cx="8278200" cy="5485680"/>
          </a:xfrm>
          <a:prstGeom prst="rect">
            <a:avLst/>
          </a:prstGeom>
          <a:noFill/>
          <a:ln>
            <a:noFill/>
          </a:ln>
        </p:spPr>
        <p:txBody>
          <a:bodyPr lIns="90000" rIns="90000" tIns="45000" bIns="45000"/>
          <a:p>
            <a:pPr>
              <a:lnSpc>
                <a:spcPct val="100000"/>
              </a:lnSpc>
            </a:pPr>
            <a:endParaRPr/>
          </a:p>
          <a:p>
            <a:pPr>
              <a:lnSpc>
                <a:spcPct val="100000"/>
              </a:lnSpc>
            </a:pPr>
            <a:r>
              <a:rPr b="1" lang="en-IN" sz="3000">
                <a:solidFill>
                  <a:srgbClr val="000000"/>
                </a:solidFill>
                <a:latin typeface="Times New Roman"/>
              </a:rPr>
              <a:t>Idea:</a:t>
            </a:r>
            <a:endParaRPr/>
          </a:p>
          <a:p>
            <a:pPr lvl="1" algn="just">
              <a:lnSpc>
                <a:spcPct val="100000"/>
              </a:lnSpc>
              <a:buSzPct val="80000"/>
              <a:buFont typeface="Wingdings 2" charset="2"/>
              <a:buChar char=""/>
            </a:pPr>
            <a:r>
              <a:rPr lang="en-IN" sz="2600">
                <a:solidFill>
                  <a:srgbClr val="000000"/>
                </a:solidFill>
                <a:latin typeface="Times New Roman"/>
              </a:rPr>
              <a:t>Computes hash value from key using the % operator.</a:t>
            </a:r>
            <a:endParaRPr/>
          </a:p>
          <a:p>
            <a:pPr lvl="1" algn="just">
              <a:lnSpc>
                <a:spcPct val="100000"/>
              </a:lnSpc>
              <a:buSzPct val="80000"/>
              <a:buFont typeface="Wingdings 2" charset="2"/>
              <a:buChar char=""/>
            </a:pPr>
            <a:r>
              <a:rPr lang="en-IN" sz="2600">
                <a:solidFill>
                  <a:srgbClr val="000000"/>
                </a:solidFill>
                <a:latin typeface="Times New Roman"/>
              </a:rPr>
              <a:t>Map a key </a:t>
            </a:r>
            <a:r>
              <a:rPr lang="en-IN" sz="2600">
                <a:solidFill>
                  <a:srgbClr val="000000"/>
                </a:solidFill>
                <a:latin typeface="Comic Sans MS"/>
              </a:rPr>
              <a:t>k</a:t>
            </a:r>
            <a:r>
              <a:rPr lang="en-IN" sz="2600">
                <a:solidFill>
                  <a:srgbClr val="000000"/>
                </a:solidFill>
                <a:latin typeface="Times New Roman"/>
              </a:rPr>
              <a:t> into one of the </a:t>
            </a:r>
            <a:r>
              <a:rPr lang="en-IN" sz="2600">
                <a:solidFill>
                  <a:srgbClr val="000000"/>
                </a:solidFill>
                <a:latin typeface="Comic Sans MS"/>
              </a:rPr>
              <a:t>m</a:t>
            </a:r>
            <a:r>
              <a:rPr lang="en-IN" sz="2600">
                <a:solidFill>
                  <a:srgbClr val="000000"/>
                </a:solidFill>
                <a:latin typeface="Times New Roman"/>
              </a:rPr>
              <a:t> slots by taking the remainder of </a:t>
            </a:r>
            <a:r>
              <a:rPr lang="en-IN" sz="2600">
                <a:solidFill>
                  <a:srgbClr val="000000"/>
                </a:solidFill>
                <a:latin typeface="Comic Sans MS"/>
              </a:rPr>
              <a:t>k</a:t>
            </a:r>
            <a:r>
              <a:rPr lang="en-IN" sz="2600">
                <a:solidFill>
                  <a:srgbClr val="000000"/>
                </a:solidFill>
                <a:latin typeface="Times New Roman"/>
              </a:rPr>
              <a:t> divided by </a:t>
            </a:r>
            <a:r>
              <a:rPr lang="en-IN" sz="2600">
                <a:solidFill>
                  <a:srgbClr val="000000"/>
                </a:solidFill>
                <a:latin typeface="Comic Sans MS"/>
              </a:rPr>
              <a:t>m</a:t>
            </a:r>
            <a:endParaRPr/>
          </a:p>
          <a:p>
            <a:pPr algn="just">
              <a:lnSpc>
                <a:spcPct val="100000"/>
              </a:lnSpc>
            </a:pPr>
            <a:r>
              <a:rPr lang="en-IN" sz="2600">
                <a:solidFill>
                  <a:srgbClr val="000000"/>
                </a:solidFill>
                <a:latin typeface="Times New Roman"/>
              </a:rPr>
              <a:t>	</a:t>
            </a:r>
            <a:r>
              <a:rPr lang="en-IN" sz="2600">
                <a:solidFill>
                  <a:srgbClr val="000000"/>
                </a:solidFill>
                <a:latin typeface="Times New Roman"/>
              </a:rPr>
              <a:t>	</a:t>
            </a:r>
            <a:r>
              <a:rPr lang="en-IN" sz="2600">
                <a:solidFill>
                  <a:srgbClr val="000000"/>
                </a:solidFill>
                <a:latin typeface="Times New Roman"/>
              </a:rPr>
              <a:t>	</a:t>
            </a:r>
            <a:r>
              <a:rPr lang="en-IN" sz="2600">
                <a:solidFill>
                  <a:srgbClr val="cc0000"/>
                </a:solidFill>
                <a:latin typeface="Comic Sans MS"/>
              </a:rPr>
              <a:t>          </a:t>
            </a:r>
            <a:r>
              <a:rPr lang="en-IN" sz="2800">
                <a:solidFill>
                  <a:srgbClr val="cc0000"/>
                </a:solidFill>
                <a:latin typeface="Comic Sans MS"/>
              </a:rPr>
              <a:t>h(k) = k mod m</a:t>
            </a:r>
            <a:endParaRPr/>
          </a:p>
          <a:p>
            <a:pPr algn="just">
              <a:lnSpc>
                <a:spcPct val="100000"/>
              </a:lnSpc>
            </a:pPr>
            <a:endParaRPr/>
          </a:p>
          <a:p>
            <a:pPr algn="just">
              <a:lnSpc>
                <a:spcPct val="100000"/>
              </a:lnSpc>
            </a:pPr>
            <a:r>
              <a:rPr lang="en-IN" sz="2800">
                <a:solidFill>
                  <a:srgbClr val="cc0000"/>
                </a:solidFill>
                <a:latin typeface="Comic Sans MS"/>
              </a:rPr>
              <a:t>	</a:t>
            </a:r>
            <a:r>
              <a:rPr lang="en-IN" sz="2800">
                <a:solidFill>
                  <a:srgbClr val="cc0000"/>
                </a:solidFill>
                <a:latin typeface="Comic Sans MS"/>
              </a:rPr>
              <a:t>Example: </a:t>
            </a:r>
            <a:r>
              <a:rPr lang="en-IN" sz="2600">
                <a:solidFill>
                  <a:srgbClr val="000000"/>
                </a:solidFill>
                <a:latin typeface="Times New Roman"/>
              </a:rPr>
              <a:t>k=1276, n=10,</a:t>
            </a:r>
            <a:endParaRPr/>
          </a:p>
          <a:p>
            <a:pPr algn="just">
              <a:lnSpc>
                <a:spcPct val="100000"/>
              </a:lnSpc>
            </a:pPr>
            <a:r>
              <a:rPr lang="en-IN" sz="2600">
                <a:solidFill>
                  <a:srgbClr val="000000"/>
                </a:solidFill>
                <a:latin typeface="Times New Roman"/>
              </a:rPr>
              <a:t>                        </a:t>
            </a:r>
            <a:r>
              <a:rPr lang="en-IN" sz="2600">
                <a:solidFill>
                  <a:srgbClr val="000000"/>
                </a:solidFill>
                <a:latin typeface="Times New Roman"/>
              </a:rPr>
              <a:t>h(1276) = 1276 mod 10 = 6</a:t>
            </a:r>
            <a:endParaRPr/>
          </a:p>
          <a:p>
            <a:pPr algn="just">
              <a:lnSpc>
                <a:spcPct val="100000"/>
              </a:lnSpc>
            </a:pPr>
            <a:endParaRPr/>
          </a:p>
          <a:p>
            <a:pPr>
              <a:lnSpc>
                <a:spcPct val="100000"/>
              </a:lnSpc>
              <a:buSzPct val="70000"/>
              <a:buFont typeface="Wingdings" charset="2"/>
              <a:buChar char=""/>
            </a:pPr>
            <a:r>
              <a:rPr b="1" lang="en-IN" sz="3000">
                <a:solidFill>
                  <a:srgbClr val="000000"/>
                </a:solidFill>
                <a:latin typeface="Times New Roman"/>
              </a:rPr>
              <a:t>Advantage</a:t>
            </a:r>
            <a:r>
              <a:rPr lang="en-IN" sz="3000">
                <a:solidFill>
                  <a:srgbClr val="000000"/>
                </a:solidFill>
                <a:latin typeface="Times New Roman"/>
              </a:rPr>
              <a:t>: </a:t>
            </a:r>
            <a:r>
              <a:rPr lang="en-IN" sz="2600">
                <a:solidFill>
                  <a:srgbClr val="000000"/>
                </a:solidFill>
                <a:latin typeface="Times New Roman"/>
              </a:rPr>
              <a:t>fast, requires only one operation</a:t>
            </a:r>
            <a:endParaRPr/>
          </a:p>
          <a:p>
            <a:pPr>
              <a:lnSpc>
                <a:spcPct val="100000"/>
              </a:lnSpc>
              <a:buSzPct val="70000"/>
              <a:buFont typeface="Wingdings" charset="2"/>
              <a:buChar char=""/>
            </a:pPr>
            <a:r>
              <a:rPr b="1" lang="en-IN" sz="3000">
                <a:solidFill>
                  <a:srgbClr val="000000"/>
                </a:solidFill>
                <a:latin typeface="Times New Roman"/>
              </a:rPr>
              <a:t>Disadvantage</a:t>
            </a:r>
            <a:r>
              <a:rPr lang="en-IN" sz="3000">
                <a:solidFill>
                  <a:srgbClr val="000000"/>
                </a:solidFill>
                <a:latin typeface="Times New Roman"/>
              </a:rPr>
              <a:t>: </a:t>
            </a:r>
            <a:endParaRPr/>
          </a:p>
          <a:p>
            <a:pPr lvl="1">
              <a:lnSpc>
                <a:spcPct val="100000"/>
              </a:lnSpc>
              <a:buSzPct val="80000"/>
              <a:buFont typeface="Wingdings 2" charset="2"/>
              <a:buChar char=""/>
            </a:pPr>
            <a:r>
              <a:rPr lang="en-IN" sz="2600">
                <a:solidFill>
                  <a:srgbClr val="000000"/>
                </a:solidFill>
                <a:latin typeface="Times New Roman"/>
              </a:rPr>
              <a:t>Certain values of </a:t>
            </a:r>
            <a:r>
              <a:rPr lang="en-IN" sz="2600">
                <a:solidFill>
                  <a:srgbClr val="000000"/>
                </a:solidFill>
                <a:latin typeface="Comic Sans MS"/>
              </a:rPr>
              <a:t>m</a:t>
            </a:r>
            <a:r>
              <a:rPr lang="en-IN" sz="2600">
                <a:solidFill>
                  <a:srgbClr val="000000"/>
                </a:solidFill>
                <a:latin typeface="Times New Roman"/>
              </a:rPr>
              <a:t> are not good choice, e.g.,</a:t>
            </a:r>
            <a:endParaRPr/>
          </a:p>
          <a:p>
            <a:pPr lvl="2" algn="just">
              <a:lnSpc>
                <a:spcPct val="100000"/>
              </a:lnSpc>
              <a:buSzPct val="60000"/>
              <a:buFont typeface="Wingdings" charset="2"/>
              <a:buChar char=""/>
            </a:pPr>
            <a:r>
              <a:rPr lang="en-IN" sz="2200">
                <a:solidFill>
                  <a:srgbClr val="000000"/>
                </a:solidFill>
                <a:latin typeface="Times New Roman"/>
              </a:rPr>
              <a:t>power of 2 : Table size that is a power of 2 like 32 and 1024 should be avoided, for it leads to more collisions.</a:t>
            </a:r>
            <a:endParaRPr/>
          </a:p>
          <a:p>
            <a:pPr algn="just">
              <a:lnSpc>
                <a:spcPct val="100000"/>
              </a:lnSpc>
            </a:pPr>
            <a:endParaRPr/>
          </a:p>
          <a:p>
            <a:pPr lvl="2" algn="just">
              <a:lnSpc>
                <a:spcPct val="100000"/>
              </a:lnSpc>
              <a:buSzPct val="60000"/>
              <a:buFont typeface="Wingdings" charset="2"/>
              <a:buChar char=""/>
            </a:pPr>
            <a:r>
              <a:rPr lang="en-IN" sz="2200">
                <a:solidFill>
                  <a:srgbClr val="000000"/>
                </a:solidFill>
                <a:latin typeface="Times New Roman"/>
              </a:rPr>
              <a:t>non-prime numbers : Generally a prime number is a best choice which will spread keys evenly. Prime numbers not close to powers of 2 are better table size values. </a:t>
            </a:r>
            <a:endParaRPr/>
          </a:p>
          <a:p>
            <a:pPr>
              <a:lnSpc>
                <a:spcPct val="100000"/>
              </a:lnSpc>
            </a:pPr>
            <a:endParaRPr/>
          </a:p>
        </p:txBody>
      </p:sp>
    </p:spTree>
  </p:cSld>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4" name="CustomShape 1"/>
          <p:cNvSpPr/>
          <p:nvPr/>
        </p:nvSpPr>
        <p:spPr>
          <a:xfrm>
            <a:off x="533520" y="152280"/>
            <a:ext cx="7466760" cy="608760"/>
          </a:xfrm>
          <a:prstGeom prst="rect">
            <a:avLst/>
          </a:prstGeom>
          <a:noFill/>
          <a:ln>
            <a:noFill/>
          </a:ln>
        </p:spPr>
        <p:txBody>
          <a:bodyPr lIns="90000" rIns="90000" tIns="45000" bIns="45000" anchor="b"/>
          <a:p>
            <a:pPr>
              <a:lnSpc>
                <a:spcPct val="100000"/>
              </a:lnSpc>
            </a:pPr>
            <a:r>
              <a:rPr lang="en-IN" sz="3200">
                <a:solidFill>
                  <a:srgbClr val="575f6d"/>
                </a:solidFill>
                <a:latin typeface="Times New Roman"/>
              </a:rPr>
              <a:t>Multiplication Method</a:t>
            </a:r>
            <a:endParaRPr/>
          </a:p>
        </p:txBody>
      </p:sp>
      <p:sp>
        <p:nvSpPr>
          <p:cNvPr id="135" name="CustomShape 2"/>
          <p:cNvSpPr/>
          <p:nvPr/>
        </p:nvSpPr>
        <p:spPr>
          <a:xfrm>
            <a:off x="457200" y="838080"/>
            <a:ext cx="8152560" cy="5635080"/>
          </a:xfrm>
          <a:prstGeom prst="rect">
            <a:avLst/>
          </a:prstGeom>
          <a:noFill/>
          <a:ln>
            <a:noFill/>
          </a:ln>
        </p:spPr>
        <p:txBody>
          <a:bodyPr lIns="90000" rIns="90000" tIns="45000" bIns="45000"/>
          <a:p>
            <a:pPr>
              <a:lnSpc>
                <a:spcPct val="120000"/>
              </a:lnSpc>
            </a:pPr>
            <a:r>
              <a:rPr b="1" lang="en-IN" sz="2700">
                <a:solidFill>
                  <a:srgbClr val="000000"/>
                </a:solidFill>
                <a:latin typeface="Times New Roman"/>
              </a:rPr>
              <a:t>Idea:</a:t>
            </a:r>
            <a:endParaRPr/>
          </a:p>
          <a:p>
            <a:pPr>
              <a:lnSpc>
                <a:spcPct val="120000"/>
              </a:lnSpc>
              <a:buSzPct val="70000"/>
              <a:buFont typeface="Wingdings" charset="2"/>
              <a:buChar char=""/>
            </a:pPr>
            <a:r>
              <a:rPr lang="en-IN" sz="2400">
                <a:solidFill>
                  <a:srgbClr val="000000"/>
                </a:solidFill>
                <a:latin typeface="Times New Roman"/>
              </a:rPr>
              <a:t>Multiply key </a:t>
            </a:r>
            <a:r>
              <a:rPr lang="en-IN" sz="2400">
                <a:solidFill>
                  <a:srgbClr val="000000"/>
                </a:solidFill>
                <a:latin typeface="Comic Sans MS"/>
              </a:rPr>
              <a:t>k</a:t>
            </a:r>
            <a:r>
              <a:rPr lang="en-IN" sz="2400">
                <a:solidFill>
                  <a:srgbClr val="000000"/>
                </a:solidFill>
                <a:latin typeface="Times New Roman"/>
              </a:rPr>
              <a:t> by a constant </a:t>
            </a:r>
            <a:r>
              <a:rPr lang="en-IN" sz="2400">
                <a:solidFill>
                  <a:srgbClr val="000000"/>
                </a:solidFill>
                <a:latin typeface="Comic Sans MS"/>
              </a:rPr>
              <a:t>A</a:t>
            </a:r>
            <a:r>
              <a:rPr lang="en-IN" sz="2400">
                <a:solidFill>
                  <a:srgbClr val="000000"/>
                </a:solidFill>
                <a:latin typeface="Times New Roman"/>
              </a:rPr>
              <a:t>, where </a:t>
            </a:r>
            <a:r>
              <a:rPr lang="en-IN" sz="2400">
                <a:solidFill>
                  <a:srgbClr val="000000"/>
                </a:solidFill>
                <a:latin typeface="Comic Sans MS"/>
              </a:rPr>
              <a:t>0 &lt; A &lt; 1</a:t>
            </a:r>
            <a:endParaRPr/>
          </a:p>
          <a:p>
            <a:pPr>
              <a:lnSpc>
                <a:spcPct val="120000"/>
              </a:lnSpc>
              <a:buSzPct val="70000"/>
              <a:buFont typeface="Wingdings" charset="2"/>
              <a:buChar char=""/>
            </a:pPr>
            <a:r>
              <a:rPr lang="en-IN" sz="2400">
                <a:solidFill>
                  <a:srgbClr val="000000"/>
                </a:solidFill>
                <a:latin typeface="Times New Roman"/>
              </a:rPr>
              <a:t>Extract the fractional part of </a:t>
            </a:r>
            <a:r>
              <a:rPr lang="en-IN" sz="2400">
                <a:solidFill>
                  <a:srgbClr val="000000"/>
                </a:solidFill>
                <a:latin typeface="Comic Sans MS"/>
              </a:rPr>
              <a:t>kA and m</a:t>
            </a:r>
            <a:r>
              <a:rPr lang="en-IN" sz="2400">
                <a:solidFill>
                  <a:srgbClr val="000000"/>
                </a:solidFill>
                <a:latin typeface="Times New Roman"/>
              </a:rPr>
              <a:t>ultiply the fractional part by </a:t>
            </a:r>
            <a:r>
              <a:rPr lang="en-IN" sz="2400">
                <a:solidFill>
                  <a:srgbClr val="000000"/>
                </a:solidFill>
                <a:latin typeface="Comic Sans MS"/>
              </a:rPr>
              <a:t>m</a:t>
            </a:r>
            <a:endParaRPr/>
          </a:p>
          <a:p>
            <a:pPr>
              <a:lnSpc>
                <a:spcPct val="120000"/>
              </a:lnSpc>
              <a:buSzPct val="70000"/>
              <a:buFont typeface="Wingdings" charset="2"/>
              <a:buChar char=""/>
            </a:pPr>
            <a:r>
              <a:rPr lang="en-IN" sz="2400">
                <a:solidFill>
                  <a:srgbClr val="000000"/>
                </a:solidFill>
                <a:latin typeface="Times New Roman"/>
              </a:rPr>
              <a:t>Take the floor of the result</a:t>
            </a:r>
            <a:endParaRPr/>
          </a:p>
          <a:p>
            <a:pPr>
              <a:lnSpc>
                <a:spcPct val="12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cc0000"/>
                </a:solidFill>
                <a:latin typeface="Comic Sans MS"/>
              </a:rPr>
              <a:t>h(k) =  </a:t>
            </a:r>
            <a:r>
              <a:rPr lang="en-IN" sz="2400">
                <a:solidFill>
                  <a:srgbClr val="cc0000"/>
                </a:solidFill>
                <a:latin typeface="Symbol"/>
              </a:rPr>
              <a:t></a:t>
            </a:r>
            <a:r>
              <a:rPr lang="en-IN" sz="2400">
                <a:solidFill>
                  <a:srgbClr val="cc0000"/>
                </a:solidFill>
                <a:latin typeface="Comic Sans MS"/>
              </a:rPr>
              <a:t>m (k A mod 1)</a:t>
            </a:r>
            <a:r>
              <a:rPr lang="en-IN" sz="2400">
                <a:solidFill>
                  <a:srgbClr val="cc0000"/>
                </a:solidFill>
                <a:latin typeface="Symbol"/>
              </a:rPr>
              <a:t></a:t>
            </a:r>
            <a:endParaRPr/>
          </a:p>
          <a:p>
            <a:pPr>
              <a:lnSpc>
                <a:spcPct val="120000"/>
              </a:lnSpc>
            </a:pPr>
            <a:r>
              <a:rPr lang="en-IN" sz="2400">
                <a:solidFill>
                  <a:srgbClr val="000000"/>
                </a:solidFill>
                <a:latin typeface="Comic Sans MS"/>
              </a:rPr>
              <a:t>                                                    </a:t>
            </a:r>
            <a:endParaRPr/>
          </a:p>
          <a:p>
            <a:pPr>
              <a:lnSpc>
                <a:spcPct val="120000"/>
              </a:lnSpc>
            </a:pPr>
            <a:r>
              <a:rPr lang="en-IN" sz="2400">
                <a:solidFill>
                  <a:srgbClr val="000000"/>
                </a:solidFill>
                <a:latin typeface="Comic Sans MS"/>
              </a:rPr>
              <a:t>	</a:t>
            </a:r>
            <a:r>
              <a:rPr lang="en-IN" sz="2400">
                <a:solidFill>
                  <a:srgbClr val="000000"/>
                </a:solidFill>
                <a:latin typeface="Comic Sans MS"/>
              </a:rPr>
              <a:t> </a:t>
            </a:r>
            <a:endParaRPr/>
          </a:p>
          <a:p>
            <a:pPr>
              <a:lnSpc>
                <a:spcPct val="120000"/>
              </a:lnSpc>
            </a:pPr>
            <a:r>
              <a:rPr lang="en-IN" sz="2400">
                <a:solidFill>
                  <a:srgbClr val="cc0000"/>
                </a:solidFill>
                <a:latin typeface="Comic Sans MS"/>
              </a:rPr>
              <a:t>	</a:t>
            </a:r>
            <a:r>
              <a:rPr lang="en-IN" sz="2400">
                <a:solidFill>
                  <a:srgbClr val="cc0000"/>
                </a:solidFill>
                <a:latin typeface="Comic Sans MS"/>
              </a:rPr>
              <a:t>Example: </a:t>
            </a:r>
            <a:r>
              <a:rPr lang="en-IN" sz="2400">
                <a:solidFill>
                  <a:srgbClr val="000000"/>
                </a:solidFill>
                <a:latin typeface="Times New Roman"/>
              </a:rPr>
              <a:t>k=123, m=100, A=0.618033 </a:t>
            </a:r>
            <a:endParaRPr/>
          </a:p>
          <a:p>
            <a:pPr>
              <a:lnSpc>
                <a:spcPct val="120000"/>
              </a:lnSpc>
            </a:pPr>
            <a:r>
              <a:rPr lang="en-IN" sz="2400">
                <a:solidFill>
                  <a:srgbClr val="000000"/>
                </a:solidFill>
                <a:latin typeface="Times New Roman"/>
              </a:rPr>
              <a:t>                      </a:t>
            </a:r>
            <a:r>
              <a:rPr lang="en-IN" sz="2400">
                <a:solidFill>
                  <a:srgbClr val="000000"/>
                </a:solidFill>
                <a:latin typeface="Times New Roman"/>
              </a:rPr>
              <a:t>h(123) = 100 (123 * 0.618033 mod 1) </a:t>
            </a:r>
            <a:endParaRPr/>
          </a:p>
          <a:p>
            <a:pPr>
              <a:lnSpc>
                <a:spcPct val="120000"/>
              </a:lnSpc>
            </a:pPr>
            <a:r>
              <a:rPr lang="en-IN" sz="2400">
                <a:solidFill>
                  <a:srgbClr val="000000"/>
                </a:solidFill>
                <a:latin typeface="Times New Roman"/>
              </a:rPr>
              <a:t>                                  </a:t>
            </a:r>
            <a:r>
              <a:rPr lang="en-IN" sz="2400">
                <a:solidFill>
                  <a:srgbClr val="000000"/>
                </a:solidFill>
                <a:latin typeface="Times New Roman"/>
              </a:rPr>
              <a:t>= 100 (76.018059 mod 1) </a:t>
            </a:r>
            <a:endParaRPr/>
          </a:p>
          <a:p>
            <a:pPr>
              <a:lnSpc>
                <a:spcPct val="120000"/>
              </a:lnSpc>
            </a:pPr>
            <a:r>
              <a:rPr lang="en-IN" sz="2400">
                <a:solidFill>
                  <a:srgbClr val="000000"/>
                </a:solidFill>
                <a:latin typeface="Times New Roman"/>
              </a:rPr>
              <a:t>                                  </a:t>
            </a:r>
            <a:r>
              <a:rPr lang="en-IN" sz="2400">
                <a:solidFill>
                  <a:srgbClr val="000000"/>
                </a:solidFill>
                <a:latin typeface="Times New Roman"/>
              </a:rPr>
              <a:t>= 100 (0.018059) = 1</a:t>
            </a:r>
            <a:endParaRPr/>
          </a:p>
          <a:p>
            <a:pPr>
              <a:lnSpc>
                <a:spcPct val="120000"/>
              </a:lnSpc>
              <a:buSzPct val="70000"/>
              <a:buFont typeface="Wingdings" charset="2"/>
              <a:buChar char=""/>
            </a:pPr>
            <a:r>
              <a:rPr b="1" lang="en-IN" sz="2400">
                <a:solidFill>
                  <a:srgbClr val="000000"/>
                </a:solidFill>
                <a:latin typeface="Times New Roman"/>
              </a:rPr>
              <a:t>Advantage: </a:t>
            </a:r>
            <a:r>
              <a:rPr lang="en-IN" sz="2400">
                <a:solidFill>
                  <a:srgbClr val="000000"/>
                </a:solidFill>
                <a:latin typeface="Times New Roman"/>
              </a:rPr>
              <a:t>Value of </a:t>
            </a:r>
            <a:r>
              <a:rPr lang="en-IN" sz="2400">
                <a:solidFill>
                  <a:srgbClr val="000000"/>
                </a:solidFill>
                <a:latin typeface="Comic Sans MS"/>
              </a:rPr>
              <a:t>m</a:t>
            </a:r>
            <a:r>
              <a:rPr lang="en-IN" sz="2400">
                <a:solidFill>
                  <a:srgbClr val="000000"/>
                </a:solidFill>
                <a:latin typeface="Times New Roman"/>
              </a:rPr>
              <a:t> is not critical and it can work with any value of </a:t>
            </a:r>
            <a:r>
              <a:rPr lang="en-IN" sz="2400">
                <a:solidFill>
                  <a:srgbClr val="000000"/>
                </a:solidFill>
                <a:latin typeface="Comic Sans MS"/>
              </a:rPr>
              <a:t>A</a:t>
            </a:r>
            <a:endParaRPr/>
          </a:p>
          <a:p>
            <a:pPr>
              <a:lnSpc>
                <a:spcPct val="120000"/>
              </a:lnSpc>
              <a:buSzPct val="70000"/>
              <a:buFont typeface="Wingdings" charset="2"/>
              <a:buChar char=""/>
            </a:pPr>
            <a:r>
              <a:rPr b="1" lang="en-IN" sz="2400">
                <a:solidFill>
                  <a:srgbClr val="000000"/>
                </a:solidFill>
                <a:latin typeface="Times New Roman"/>
              </a:rPr>
              <a:t>Disadvantage: </a:t>
            </a:r>
            <a:r>
              <a:rPr lang="en-IN" sz="2400">
                <a:solidFill>
                  <a:srgbClr val="000000"/>
                </a:solidFill>
                <a:latin typeface="Times New Roman"/>
              </a:rPr>
              <a:t>Slower than division method</a:t>
            </a:r>
            <a:endParaRPr/>
          </a:p>
        </p:txBody>
      </p:sp>
      <p:sp>
        <p:nvSpPr>
          <p:cNvPr id="136" name="CustomShape 3"/>
          <p:cNvSpPr/>
          <p:nvPr/>
        </p:nvSpPr>
        <p:spPr>
          <a:xfrm rot="16200000">
            <a:off x="4222800" y="2293920"/>
            <a:ext cx="104040" cy="1539000"/>
          </a:xfrm>
          <a:prstGeom prst="leftBrace">
            <a:avLst>
              <a:gd name="adj1" fmla="val 122475"/>
              <a:gd name="adj2" fmla="val 100000"/>
            </a:avLst>
          </a:prstGeom>
          <a:noFill/>
          <a:ln w="9360">
            <a:solidFill>
              <a:srgbClr val="000000"/>
            </a:solidFill>
            <a:miter/>
          </a:ln>
        </p:spPr>
      </p:sp>
      <p:sp>
        <p:nvSpPr>
          <p:cNvPr id="137" name="CustomShape 4"/>
          <p:cNvSpPr/>
          <p:nvPr/>
        </p:nvSpPr>
        <p:spPr>
          <a:xfrm>
            <a:off x="2736000" y="3744000"/>
            <a:ext cx="3296160" cy="367200"/>
          </a:xfrm>
          <a:prstGeom prst="rect">
            <a:avLst/>
          </a:prstGeom>
          <a:noFill/>
          <a:ln>
            <a:noFill/>
          </a:ln>
        </p:spPr>
        <p:txBody>
          <a:bodyPr wrap="none" lIns="90000" rIns="90000" tIns="46800" bIns="46800"/>
          <a:p>
            <a:pPr>
              <a:lnSpc>
                <a:spcPct val="100000"/>
              </a:lnSpc>
            </a:pPr>
            <a:r>
              <a:rPr lang="en-IN">
                <a:solidFill>
                  <a:srgbClr val="000000"/>
                </a:solidFill>
                <a:latin typeface="Arial"/>
              </a:rPr>
              <a:t>fractional part of kA = kA - </a:t>
            </a:r>
            <a:r>
              <a:rPr lang="en-IN">
                <a:solidFill>
                  <a:srgbClr val="000000"/>
                </a:solidFill>
                <a:latin typeface="Symbol"/>
              </a:rPr>
              <a:t></a:t>
            </a:r>
            <a:r>
              <a:rPr lang="en-IN">
                <a:solidFill>
                  <a:srgbClr val="000000"/>
                </a:solidFill>
                <a:latin typeface="Arial"/>
              </a:rPr>
              <a:t>kA</a:t>
            </a:r>
            <a:r>
              <a:rPr lang="en-IN">
                <a:solidFill>
                  <a:srgbClr val="000000"/>
                </a:solidFill>
                <a:latin typeface="Symbol"/>
              </a:rPr>
              <a:t></a:t>
            </a:r>
            <a:endParaRPr/>
          </a:p>
        </p:txBody>
      </p:sp>
    </p:spTree>
  </p:cSld>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8" name="CustomShape 1"/>
          <p:cNvSpPr/>
          <p:nvPr/>
        </p:nvSpPr>
        <p:spPr>
          <a:xfrm>
            <a:off x="457200" y="274680"/>
            <a:ext cx="7466760" cy="63900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Digit Extraction method</a:t>
            </a:r>
            <a:endParaRPr/>
          </a:p>
        </p:txBody>
      </p:sp>
      <p:sp>
        <p:nvSpPr>
          <p:cNvPr id="139" name="CustomShape 2"/>
          <p:cNvSpPr/>
          <p:nvPr/>
        </p:nvSpPr>
        <p:spPr>
          <a:xfrm>
            <a:off x="457200" y="1066680"/>
            <a:ext cx="7466760" cy="5406480"/>
          </a:xfrm>
          <a:prstGeom prst="rect">
            <a:avLst/>
          </a:prstGeom>
          <a:noFill/>
          <a:ln>
            <a:noFill/>
          </a:ln>
        </p:spPr>
        <p:txBody>
          <a:bodyPr lIns="90000" rIns="90000" tIns="45000" bIns="45000"/>
          <a:p>
            <a:pPr algn="just">
              <a:lnSpc>
                <a:spcPct val="100000"/>
              </a:lnSpc>
            </a:pPr>
            <a:r>
              <a:rPr b="1" lang="en-IN" sz="2400">
                <a:solidFill>
                  <a:srgbClr val="000000"/>
                </a:solidFill>
                <a:latin typeface="Times New Roman"/>
              </a:rPr>
              <a:t>Idea</a:t>
            </a:r>
            <a:endParaRPr/>
          </a:p>
          <a:p>
            <a:pPr algn="just">
              <a:lnSpc>
                <a:spcPct val="100000"/>
              </a:lnSpc>
              <a:buSzPct val="70000"/>
              <a:buFont typeface="Wingdings" charset="2"/>
              <a:buChar char=""/>
            </a:pPr>
            <a:r>
              <a:rPr lang="en-IN" sz="2400">
                <a:solidFill>
                  <a:srgbClr val="000000"/>
                </a:solidFill>
                <a:latin typeface="Times New Roman"/>
              </a:rPr>
              <a:t>Selected digits are extracted form the key and used as address </a:t>
            </a:r>
            <a:endParaRPr/>
          </a:p>
          <a:p>
            <a:pPr>
              <a:lnSpc>
                <a:spcPct val="100000"/>
              </a:lnSpc>
            </a:pPr>
            <a:r>
              <a:rPr lang="en-IN" sz="2400">
                <a:solidFill>
                  <a:srgbClr val="000000"/>
                </a:solidFill>
                <a:latin typeface="Times New Roman"/>
              </a:rPr>
              <a:t> </a:t>
            </a:r>
            <a:endParaRPr/>
          </a:p>
          <a:p>
            <a:pPr>
              <a:lnSpc>
                <a:spcPct val="100000"/>
              </a:lnSpc>
            </a:pPr>
            <a:r>
              <a:rPr lang="en-IN" sz="2400">
                <a:solidFill>
                  <a:srgbClr val="000000"/>
                </a:solidFill>
                <a:latin typeface="Times New Roman"/>
              </a:rPr>
              <a:t>	</a:t>
            </a:r>
            <a:r>
              <a:rPr lang="en-IN" sz="2400">
                <a:solidFill>
                  <a:srgbClr val="000000"/>
                </a:solidFill>
                <a:latin typeface="Times New Roman"/>
              </a:rPr>
              <a:t>Address = selected digits from key</a:t>
            </a:r>
            <a:endParaRPr/>
          </a:p>
          <a:p>
            <a:pPr>
              <a:lnSpc>
                <a:spcPct val="100000"/>
              </a:lnSpc>
            </a:pPr>
            <a:endParaRPr/>
          </a:p>
          <a:p>
            <a:pPr algn="just">
              <a:lnSpc>
                <a:spcPct val="100000"/>
              </a:lnSpc>
            </a:pPr>
            <a:r>
              <a:rPr lang="en-IN" sz="2400">
                <a:solidFill>
                  <a:srgbClr val="000000"/>
                </a:solidFill>
                <a:latin typeface="Times New Roman"/>
              </a:rPr>
              <a:t>Example:  If six digit employee number is </a:t>
            </a:r>
            <a:r>
              <a:rPr b="1" lang="en-IN" sz="2200">
                <a:solidFill>
                  <a:srgbClr val="0000ff"/>
                </a:solidFill>
                <a:latin typeface="Courier New"/>
              </a:rPr>
              <a:t>379245</a:t>
            </a:r>
            <a:r>
              <a:rPr lang="en-IN" sz="2400">
                <a:solidFill>
                  <a:srgbClr val="000000"/>
                </a:solidFill>
                <a:latin typeface="Times New Roman"/>
              </a:rPr>
              <a:t> then select first digit as the index so </a:t>
            </a:r>
            <a:r>
              <a:rPr b="1" lang="en-IN" sz="2200">
                <a:solidFill>
                  <a:srgbClr val="0000ff"/>
                </a:solidFill>
                <a:latin typeface="Courier New"/>
              </a:rPr>
              <a:t>379</a:t>
            </a:r>
            <a:r>
              <a:rPr lang="en-IN" sz="2400">
                <a:solidFill>
                  <a:srgbClr val="000000"/>
                </a:solidFill>
                <a:latin typeface="Times New Roman"/>
              </a:rPr>
              <a:t> is the key address.</a:t>
            </a:r>
            <a:endParaRPr/>
          </a:p>
          <a:p>
            <a:pPr algn="just">
              <a:lnSpc>
                <a:spcPct val="100000"/>
              </a:lnSpc>
            </a:pPr>
            <a:endParaRPr/>
          </a:p>
          <a:p>
            <a:pPr algn="just">
              <a:lnSpc>
                <a:spcPct val="100000"/>
              </a:lnSpc>
              <a:buSzPct val="70000"/>
              <a:buFont typeface="Wingdings" charset="2"/>
              <a:buChar char=""/>
            </a:pPr>
            <a:r>
              <a:rPr b="1" lang="en-IN" sz="2400">
                <a:solidFill>
                  <a:srgbClr val="000000"/>
                </a:solidFill>
                <a:latin typeface="Times New Roman"/>
              </a:rPr>
              <a:t>Disadvantages:</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 May not evenly distribute key values in the hash </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table</a:t>
            </a:r>
            <a:endParaRPr/>
          </a:p>
        </p:txBody>
      </p:sp>
    </p:spTree>
  </p:cSld>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0" name="CustomShape 1"/>
          <p:cNvSpPr/>
          <p:nvPr/>
        </p:nvSpPr>
        <p:spPr>
          <a:xfrm>
            <a:off x="457200" y="304920"/>
            <a:ext cx="7466760" cy="65484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Folding</a:t>
            </a:r>
            <a:endParaRPr/>
          </a:p>
        </p:txBody>
      </p:sp>
      <p:sp>
        <p:nvSpPr>
          <p:cNvPr id="141" name="CustomShape 2"/>
          <p:cNvSpPr/>
          <p:nvPr/>
        </p:nvSpPr>
        <p:spPr>
          <a:xfrm>
            <a:off x="457200" y="1066680"/>
            <a:ext cx="7923960" cy="5406480"/>
          </a:xfrm>
          <a:prstGeom prst="rect">
            <a:avLst/>
          </a:prstGeom>
          <a:noFill/>
          <a:ln>
            <a:noFill/>
          </a:ln>
        </p:spPr>
        <p:txBody>
          <a:bodyPr lIns="90000" rIns="90000" tIns="45000" bIns="45000"/>
          <a:p>
            <a:pPr algn="just">
              <a:lnSpc>
                <a:spcPct val="100000"/>
              </a:lnSpc>
            </a:pPr>
            <a:r>
              <a:rPr b="1" lang="en-IN" sz="2500">
                <a:solidFill>
                  <a:srgbClr val="000000"/>
                </a:solidFill>
                <a:latin typeface="Times New Roman"/>
              </a:rPr>
              <a:t>Idea</a:t>
            </a:r>
            <a:endParaRPr/>
          </a:p>
          <a:p>
            <a:pPr algn="just">
              <a:lnSpc>
                <a:spcPct val="100000"/>
              </a:lnSpc>
              <a:buSzPct val="70000"/>
              <a:buFont typeface="Wingdings" charset="2"/>
              <a:buChar char=""/>
            </a:pPr>
            <a:r>
              <a:rPr lang="en-IN" sz="2400">
                <a:solidFill>
                  <a:srgbClr val="000000"/>
                </a:solidFill>
                <a:latin typeface="Times New Roman"/>
              </a:rPr>
              <a:t>It involves splitting  keys into two or more parts and then combining the parts  to form the hash addresses.</a:t>
            </a:r>
            <a:endParaRPr/>
          </a:p>
          <a:p>
            <a:pPr algn="just">
              <a:lnSpc>
                <a:spcPct val="100000"/>
              </a:lnSpc>
            </a:pPr>
            <a:endParaRPr/>
          </a:p>
          <a:p>
            <a:pPr algn="just">
              <a:lnSpc>
                <a:spcPct val="100000"/>
              </a:lnSpc>
              <a:buSzPct val="70000"/>
              <a:buFont typeface="Wingdings" charset="2"/>
              <a:buChar char=""/>
            </a:pPr>
            <a:r>
              <a:rPr lang="en-IN" sz="2400">
                <a:solidFill>
                  <a:srgbClr val="000000"/>
                </a:solidFill>
                <a:latin typeface="Times New Roman"/>
              </a:rPr>
              <a:t>To map the key </a:t>
            </a:r>
            <a:r>
              <a:rPr b="1" lang="en-IN" sz="2400">
                <a:solidFill>
                  <a:srgbClr val="0000ff"/>
                </a:solidFill>
                <a:latin typeface="Courier New"/>
              </a:rPr>
              <a:t>25936715</a:t>
            </a:r>
            <a:r>
              <a:rPr lang="en-IN" sz="2400">
                <a:solidFill>
                  <a:srgbClr val="000000"/>
                </a:solidFill>
                <a:latin typeface="Times New Roman"/>
              </a:rPr>
              <a:t> to a range between 0 and 9999, we can:</a:t>
            </a:r>
            <a:endParaRPr/>
          </a:p>
          <a:p>
            <a:pPr algn="just">
              <a:lnSpc>
                <a:spcPct val="100000"/>
              </a:lnSpc>
            </a:pPr>
            <a:r>
              <a:rPr lang="en-IN" sz="2400">
                <a:solidFill>
                  <a:srgbClr val="000000"/>
                </a:solidFill>
                <a:latin typeface="Times New Roman"/>
              </a:rPr>
              <a:t>	</a:t>
            </a:r>
            <a:r>
              <a:rPr lang="en-IN" sz="2600">
                <a:solidFill>
                  <a:srgbClr val="000000"/>
                </a:solidFill>
                <a:latin typeface="Times New Roman"/>
              </a:rPr>
              <a:t>·</a:t>
            </a:r>
            <a:r>
              <a:rPr lang="en-IN" sz="2400">
                <a:solidFill>
                  <a:srgbClr val="ffffff"/>
                </a:solidFill>
                <a:latin typeface="Times New Roman"/>
              </a:rPr>
              <a:t> </a:t>
            </a:r>
            <a:r>
              <a:rPr lang="en-IN" sz="2400">
                <a:solidFill>
                  <a:srgbClr val="000000"/>
                </a:solidFill>
                <a:latin typeface="Times New Roman"/>
              </a:rPr>
              <a:t>split the number into two as </a:t>
            </a:r>
            <a:r>
              <a:rPr b="1" lang="en-IN" sz="2400">
                <a:solidFill>
                  <a:srgbClr val="0000ff"/>
                </a:solidFill>
                <a:latin typeface="Courier New"/>
              </a:rPr>
              <a:t>2593</a:t>
            </a:r>
            <a:r>
              <a:rPr lang="en-IN" sz="2400">
                <a:solidFill>
                  <a:srgbClr val="000000"/>
                </a:solidFill>
                <a:latin typeface="Times New Roman"/>
              </a:rPr>
              <a:t> and </a:t>
            </a:r>
            <a:r>
              <a:rPr b="1" lang="en-IN" sz="2400">
                <a:solidFill>
                  <a:srgbClr val="0000ff"/>
                </a:solidFill>
                <a:latin typeface="Courier New"/>
              </a:rPr>
              <a:t>6715</a:t>
            </a:r>
            <a:r>
              <a:rPr lang="en-IN" sz="2400">
                <a:solidFill>
                  <a:srgbClr val="000000"/>
                </a:solidFill>
                <a:latin typeface="Times New Roman"/>
              </a:rPr>
              <a:t> and</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 add these two to obtain </a:t>
            </a:r>
            <a:r>
              <a:rPr b="1" lang="en-IN" sz="2400">
                <a:solidFill>
                  <a:srgbClr val="0000ff"/>
                </a:solidFill>
                <a:latin typeface="Courier New"/>
              </a:rPr>
              <a:t>9308</a:t>
            </a:r>
            <a:r>
              <a:rPr lang="en-IN" sz="2400">
                <a:solidFill>
                  <a:srgbClr val="000000"/>
                </a:solidFill>
                <a:latin typeface="Times New Roman"/>
              </a:rPr>
              <a:t> as the hash value. </a:t>
            </a:r>
            <a:endParaRPr/>
          </a:p>
          <a:p>
            <a:pPr algn="just">
              <a:lnSpc>
                <a:spcPct val="100000"/>
              </a:lnSpc>
            </a:pPr>
            <a:endParaRPr/>
          </a:p>
          <a:p>
            <a:pPr algn="just">
              <a:lnSpc>
                <a:spcPct val="100000"/>
              </a:lnSpc>
              <a:buSzPct val="70000"/>
              <a:buFont typeface="Wingdings" charset="2"/>
              <a:buChar char=""/>
            </a:pPr>
            <a:r>
              <a:rPr lang="en-IN" sz="2400">
                <a:solidFill>
                  <a:srgbClr val="000000"/>
                </a:solidFill>
                <a:latin typeface="Times New Roman"/>
              </a:rPr>
              <a:t>Very useful if we have keys that are very large.</a:t>
            </a:r>
            <a:endParaRPr/>
          </a:p>
          <a:p>
            <a:pPr algn="just">
              <a:lnSpc>
                <a:spcPct val="100000"/>
              </a:lnSpc>
            </a:pPr>
            <a:endParaRPr/>
          </a:p>
          <a:p>
            <a:pPr algn="just">
              <a:lnSpc>
                <a:spcPct val="100000"/>
              </a:lnSpc>
              <a:buSzPct val="70000"/>
              <a:buFont typeface="Wingdings" charset="2"/>
              <a:buChar char=""/>
            </a:pPr>
            <a:r>
              <a:rPr lang="en-IN" sz="2400">
                <a:solidFill>
                  <a:srgbClr val="000000"/>
                </a:solidFill>
                <a:latin typeface="Times New Roman"/>
              </a:rPr>
              <a:t> </a:t>
            </a:r>
            <a:r>
              <a:rPr b="1" lang="en-IN" sz="2600">
                <a:solidFill>
                  <a:srgbClr val="000000"/>
                </a:solidFill>
                <a:latin typeface="Times New Roman"/>
              </a:rPr>
              <a:t>Advantage:</a:t>
            </a:r>
            <a:r>
              <a:rPr lang="en-IN" sz="2400">
                <a:solidFill>
                  <a:srgbClr val="000000"/>
                </a:solidFill>
                <a:latin typeface="Times New Roman"/>
              </a:rPr>
              <a:t> </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 Fast and simple especially with bit patterns</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It is ability to transform non-integer keys into integer values.</a:t>
            </a:r>
            <a:endParaRPr/>
          </a:p>
          <a:p>
            <a:pPr algn="just">
              <a:lnSpc>
                <a:spcPct val="100000"/>
              </a:lnSpc>
            </a:pPr>
            <a:endParaRPr/>
          </a:p>
        </p:txBody>
      </p:sp>
    </p:spTree>
  </p:cSld>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2" name="CustomShape 1"/>
          <p:cNvSpPr/>
          <p:nvPr/>
        </p:nvSpPr>
        <p:spPr>
          <a:xfrm>
            <a:off x="457200" y="274680"/>
            <a:ext cx="7466760" cy="71532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Mid-square method</a:t>
            </a:r>
            <a:endParaRPr/>
          </a:p>
        </p:txBody>
      </p:sp>
      <p:sp>
        <p:nvSpPr>
          <p:cNvPr id="143" name="CustomShape 2"/>
          <p:cNvSpPr/>
          <p:nvPr/>
        </p:nvSpPr>
        <p:spPr>
          <a:xfrm>
            <a:off x="457200" y="1143000"/>
            <a:ext cx="7466760" cy="5330160"/>
          </a:xfrm>
          <a:prstGeom prst="rect">
            <a:avLst/>
          </a:prstGeom>
          <a:noFill/>
          <a:ln>
            <a:noFill/>
          </a:ln>
        </p:spPr>
        <p:txBody>
          <a:bodyPr lIns="90000" rIns="90000" tIns="45000" bIns="45000"/>
          <a:p>
            <a:pPr>
              <a:lnSpc>
                <a:spcPct val="100000"/>
              </a:lnSpc>
            </a:pPr>
            <a:r>
              <a:rPr b="1" lang="en-IN" sz="2500">
                <a:solidFill>
                  <a:srgbClr val="000000"/>
                </a:solidFill>
                <a:latin typeface="Times New Roman"/>
              </a:rPr>
              <a:t>Idea</a:t>
            </a:r>
            <a:endParaRPr/>
          </a:p>
          <a:p>
            <a:pPr>
              <a:lnSpc>
                <a:spcPct val="100000"/>
              </a:lnSpc>
              <a:buSzPct val="70000"/>
              <a:buFont typeface="Wingdings" charset="2"/>
              <a:buChar char=""/>
            </a:pPr>
            <a:r>
              <a:rPr lang="en-IN" sz="2400">
                <a:solidFill>
                  <a:srgbClr val="000000"/>
                </a:solidFill>
                <a:latin typeface="Times New Roman"/>
              </a:rPr>
              <a:t>The key is squared and the middle part of the result taken as the hash value.</a:t>
            </a:r>
            <a:endParaRPr/>
          </a:p>
          <a:p>
            <a:pPr>
              <a:lnSpc>
                <a:spcPct val="100000"/>
              </a:lnSpc>
            </a:pPr>
            <a:endParaRPr/>
          </a:p>
          <a:p>
            <a:pPr>
              <a:lnSpc>
                <a:spcPct val="100000"/>
              </a:lnSpc>
              <a:buSzPct val="70000"/>
              <a:buFont typeface="Wingdings" charset="2"/>
              <a:buChar char=""/>
            </a:pPr>
            <a:r>
              <a:rPr lang="en-IN" sz="2400">
                <a:solidFill>
                  <a:srgbClr val="000000"/>
                </a:solidFill>
                <a:latin typeface="Times New Roman"/>
              </a:rPr>
              <a:t>To map the key</a:t>
            </a:r>
            <a:r>
              <a:rPr lang="en-IN" sz="2400">
                <a:solidFill>
                  <a:srgbClr val="ffffff"/>
                </a:solidFill>
                <a:latin typeface="Times New Roman"/>
              </a:rPr>
              <a:t> </a:t>
            </a:r>
            <a:r>
              <a:rPr b="1" lang="en-IN" sz="2400">
                <a:solidFill>
                  <a:srgbClr val="0000ff"/>
                </a:solidFill>
                <a:latin typeface="Courier New"/>
              </a:rPr>
              <a:t>3121</a:t>
            </a:r>
            <a:r>
              <a:rPr lang="en-IN" sz="2400">
                <a:solidFill>
                  <a:srgbClr val="ffffff"/>
                </a:solidFill>
                <a:latin typeface="Times New Roman"/>
              </a:rPr>
              <a:t> </a:t>
            </a:r>
            <a:r>
              <a:rPr lang="en-IN" sz="2400">
                <a:solidFill>
                  <a:srgbClr val="000000"/>
                </a:solidFill>
                <a:latin typeface="Times New Roman"/>
              </a:rPr>
              <a:t>into a hash table of size</a:t>
            </a:r>
            <a:r>
              <a:rPr lang="en-IN" sz="2400">
                <a:solidFill>
                  <a:srgbClr val="ffffff"/>
                </a:solidFill>
                <a:latin typeface="Times New Roman"/>
              </a:rPr>
              <a:t> </a:t>
            </a:r>
            <a:r>
              <a:rPr b="1" lang="en-IN" sz="2400">
                <a:solidFill>
                  <a:srgbClr val="0000ff"/>
                </a:solidFill>
                <a:latin typeface="Courier New"/>
              </a:rPr>
              <a:t>1000</a:t>
            </a:r>
            <a:r>
              <a:rPr lang="en-IN" sz="2400">
                <a:solidFill>
                  <a:srgbClr val="000000"/>
                </a:solidFill>
                <a:latin typeface="Times New Roman"/>
              </a:rPr>
              <a:t>, we square it</a:t>
            </a:r>
            <a:r>
              <a:rPr lang="en-IN" sz="2400">
                <a:solidFill>
                  <a:srgbClr val="ffffff"/>
                </a:solidFill>
                <a:latin typeface="Times New Roman"/>
              </a:rPr>
              <a:t>  </a:t>
            </a:r>
            <a:r>
              <a:rPr b="1" lang="en-IN" sz="2400">
                <a:solidFill>
                  <a:srgbClr val="0000ff"/>
                </a:solidFill>
                <a:latin typeface="Courier New"/>
              </a:rPr>
              <a:t>3121</a:t>
            </a:r>
            <a:r>
              <a:rPr b="1" lang="en-IN" sz="2400" baseline="30000">
                <a:solidFill>
                  <a:srgbClr val="0000ff"/>
                </a:solidFill>
                <a:latin typeface="Courier New"/>
              </a:rPr>
              <a:t>2 </a:t>
            </a:r>
            <a:r>
              <a:rPr b="1" lang="en-IN" sz="2400">
                <a:solidFill>
                  <a:srgbClr val="0000ff"/>
                </a:solidFill>
                <a:latin typeface="Courier New"/>
              </a:rPr>
              <a:t>= 9740641</a:t>
            </a:r>
            <a:r>
              <a:rPr lang="en-IN" sz="2400">
                <a:solidFill>
                  <a:srgbClr val="ffffff"/>
                </a:solidFill>
                <a:latin typeface="Times New Roman"/>
              </a:rPr>
              <a:t> </a:t>
            </a:r>
            <a:r>
              <a:rPr lang="en-IN" sz="2400">
                <a:solidFill>
                  <a:srgbClr val="000000"/>
                </a:solidFill>
                <a:latin typeface="Times New Roman"/>
              </a:rPr>
              <a:t>and extract</a:t>
            </a:r>
            <a:r>
              <a:rPr lang="en-IN" sz="2400">
                <a:solidFill>
                  <a:srgbClr val="ffffff"/>
                </a:solidFill>
                <a:latin typeface="Times New Roman"/>
              </a:rPr>
              <a:t> </a:t>
            </a:r>
            <a:r>
              <a:rPr b="1" lang="en-IN" sz="2400">
                <a:solidFill>
                  <a:srgbClr val="0000ff"/>
                </a:solidFill>
                <a:latin typeface="Courier New"/>
              </a:rPr>
              <a:t>406</a:t>
            </a:r>
            <a:r>
              <a:rPr lang="en-IN" sz="2400">
                <a:solidFill>
                  <a:srgbClr val="ffffff"/>
                </a:solidFill>
                <a:latin typeface="Times New Roman"/>
              </a:rPr>
              <a:t> </a:t>
            </a:r>
            <a:r>
              <a:rPr lang="en-IN" sz="2400">
                <a:solidFill>
                  <a:srgbClr val="000000"/>
                </a:solidFill>
                <a:latin typeface="Times New Roman"/>
              </a:rPr>
              <a:t>as the hash value. </a:t>
            </a:r>
            <a:endParaRPr/>
          </a:p>
          <a:p>
            <a:pPr>
              <a:lnSpc>
                <a:spcPct val="100000"/>
              </a:lnSpc>
            </a:pPr>
            <a:endParaRPr/>
          </a:p>
          <a:p>
            <a:pPr>
              <a:lnSpc>
                <a:spcPct val="100000"/>
              </a:lnSpc>
              <a:buSzPct val="70000"/>
              <a:buFont typeface="Wingdings" charset="2"/>
              <a:buChar char=""/>
            </a:pPr>
            <a:r>
              <a:rPr lang="en-IN" sz="2400">
                <a:solidFill>
                  <a:srgbClr val="000000"/>
                </a:solidFill>
                <a:latin typeface="Times New Roman"/>
              </a:rPr>
              <a:t> </a:t>
            </a:r>
            <a:r>
              <a:rPr b="1" lang="en-IN" sz="2400">
                <a:solidFill>
                  <a:srgbClr val="000000"/>
                </a:solidFill>
                <a:latin typeface="Times New Roman"/>
              </a:rPr>
              <a:t>Advantage : </a:t>
            </a:r>
            <a:r>
              <a:rPr lang="en-IN" sz="2400">
                <a:solidFill>
                  <a:srgbClr val="000000"/>
                </a:solidFill>
                <a:latin typeface="Times New Roman"/>
              </a:rPr>
              <a:t>Works well if the keys do  not contain a lot of leading or trailing zeros.</a:t>
            </a:r>
            <a:endParaRPr/>
          </a:p>
          <a:p>
            <a:pPr>
              <a:lnSpc>
                <a:spcPct val="100000"/>
              </a:lnSpc>
            </a:pPr>
            <a:endParaRPr/>
          </a:p>
          <a:p>
            <a:pPr>
              <a:lnSpc>
                <a:spcPct val="100000"/>
              </a:lnSpc>
              <a:buSzPct val="70000"/>
              <a:buFont typeface="Wingdings" charset="2"/>
              <a:buChar char=""/>
            </a:pPr>
            <a:r>
              <a:rPr lang="en-IN" sz="2400">
                <a:solidFill>
                  <a:srgbClr val="000000"/>
                </a:solidFill>
                <a:latin typeface="Times New Roman"/>
              </a:rPr>
              <a:t> </a:t>
            </a:r>
            <a:r>
              <a:rPr b="1" lang="en-IN" sz="2400">
                <a:solidFill>
                  <a:srgbClr val="000000"/>
                </a:solidFill>
                <a:latin typeface="Times New Roman"/>
              </a:rPr>
              <a:t>Disadvantage:</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Selection of middle part          </a:t>
            </a:r>
            <a:endParaRPr/>
          </a:p>
          <a:p>
            <a:pPr>
              <a:lnSpc>
                <a:spcPct val="100000"/>
              </a:lnSpc>
            </a:pPr>
            <a:r>
              <a:rPr lang="en-IN" sz="2400">
                <a:solidFill>
                  <a:srgbClr val="000000"/>
                </a:solidFill>
                <a:latin typeface="Times New Roman"/>
              </a:rPr>
              <a:t>	</a:t>
            </a:r>
            <a:r>
              <a:rPr lang="en-IN" sz="2400">
                <a:solidFill>
                  <a:srgbClr val="000000"/>
                </a:solidFill>
                <a:latin typeface="Times New Roman"/>
              </a:rPr>
              <a:t>·</a:t>
            </a:r>
            <a:r>
              <a:rPr b="1" lang="en-IN" sz="2400">
                <a:solidFill>
                  <a:srgbClr val="000000"/>
                </a:solidFill>
                <a:latin typeface="Times New Roman"/>
              </a:rPr>
              <a:t> </a:t>
            </a:r>
            <a:r>
              <a:rPr lang="en-IN" sz="2400">
                <a:solidFill>
                  <a:srgbClr val="000000"/>
                </a:solidFill>
                <a:latin typeface="Times New Roman"/>
              </a:rPr>
              <a:t>Non-integer keys have to be pre-processed to obtain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corresponding integer values.</a:t>
            </a:r>
            <a:endParaRPr/>
          </a:p>
          <a:p>
            <a:pPr>
              <a:lnSpc>
                <a:spcPct val="100000"/>
              </a:lnSpc>
            </a:pPr>
            <a:endParaRPr/>
          </a:p>
          <a:p>
            <a:pPr>
              <a:lnSpc>
                <a:spcPct val="100000"/>
              </a:lnSpc>
            </a:pPr>
            <a:endParaRPr/>
          </a:p>
        </p:txBody>
      </p:sp>
    </p:spTree>
  </p:cSld>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4" name="CustomShape 1"/>
          <p:cNvSpPr/>
          <p:nvPr/>
        </p:nvSpPr>
        <p:spPr>
          <a:xfrm>
            <a:off x="380880" y="152280"/>
            <a:ext cx="7466760" cy="8074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Universal hashing</a:t>
            </a:r>
            <a:endParaRPr/>
          </a:p>
        </p:txBody>
      </p:sp>
      <p:sp>
        <p:nvSpPr>
          <p:cNvPr id="145" name="CustomShape 2"/>
          <p:cNvSpPr/>
          <p:nvPr/>
        </p:nvSpPr>
        <p:spPr>
          <a:xfrm>
            <a:off x="512640" y="990720"/>
            <a:ext cx="7030440" cy="5482800"/>
          </a:xfrm>
          <a:prstGeom prst="rect">
            <a:avLst/>
          </a:prstGeom>
          <a:noFill/>
          <a:ln>
            <a:noFill/>
          </a:ln>
        </p:spPr>
        <p:txBody>
          <a:bodyPr lIns="90000" rIns="90000" tIns="45000" bIns="45000"/>
          <a:p>
            <a:pPr>
              <a:lnSpc>
                <a:spcPct val="100000"/>
              </a:lnSpc>
            </a:pPr>
            <a:r>
              <a:rPr b="1" lang="en-IN" sz="2300">
                <a:solidFill>
                  <a:srgbClr val="000000"/>
                </a:solidFill>
                <a:latin typeface="Times New Roman"/>
              </a:rPr>
              <a:t>Idea</a:t>
            </a:r>
            <a:endParaRPr/>
          </a:p>
          <a:p>
            <a:pPr algn="just">
              <a:lnSpc>
                <a:spcPct val="100000"/>
              </a:lnSpc>
              <a:buSzPct val="70000"/>
              <a:buFont typeface="Wingdings" charset="2"/>
              <a:buChar char=""/>
            </a:pPr>
            <a:r>
              <a:rPr lang="en-IN" sz="2300">
                <a:solidFill>
                  <a:srgbClr val="000000"/>
                </a:solidFill>
                <a:latin typeface="Times New Roman"/>
              </a:rPr>
              <a:t>For any hash function if the table size m is much smaller than universe size U, then for any hash function h, there is some large subset of U that has the same hash value.</a:t>
            </a:r>
            <a:endParaRPr/>
          </a:p>
          <a:p>
            <a:pPr algn="just">
              <a:lnSpc>
                <a:spcPct val="100000"/>
              </a:lnSpc>
              <a:buSzPct val="70000"/>
              <a:buFont typeface="Wingdings" charset="2"/>
              <a:buChar char=""/>
            </a:pPr>
            <a:r>
              <a:rPr lang="en-IN" sz="2300">
                <a:solidFill>
                  <a:srgbClr val="000000"/>
                </a:solidFill>
                <a:latin typeface="Times New Roman"/>
              </a:rPr>
              <a:t>So we need set of hash functions and select hash function random.</a:t>
            </a:r>
            <a:endParaRPr/>
          </a:p>
          <a:p>
            <a:pPr>
              <a:lnSpc>
                <a:spcPct val="100000"/>
              </a:lnSpc>
            </a:pPr>
            <a:endParaRPr/>
          </a:p>
          <a:p>
            <a:pPr>
              <a:lnSpc>
                <a:spcPct val="100000"/>
              </a:lnSpc>
            </a:pPr>
            <a:endParaRPr/>
          </a:p>
        </p:txBody>
      </p:sp>
      <p:graphicFrame>
        <p:nvGraphicFramePr>
          <p:cNvPr id="146" name="Table 3"/>
          <p:cNvGraphicFramePr/>
          <p:nvPr/>
        </p:nvGraphicFramePr>
        <p:xfrm>
          <a:off x="5770440" y="3057480"/>
          <a:ext cx="700920" cy="3426840"/>
        </p:xfrm>
        <a:graphic>
          <a:graphicData uri="http://schemas.openxmlformats.org/drawingml/2006/table">
            <a:tbl>
              <a:tblPr/>
              <a:tblGrid>
                <a:gridCol w="700920"/>
              </a:tblGrid>
              <a:tr h="431640">
                <a:tc>
                  <a:tcPr/>
                </a:tc>
              </a:tr>
              <a:tr h="431640">
                <a:tc>
                  <a:tcPr/>
                </a:tc>
              </a:tr>
              <a:tr h="431640">
                <a:tc>
                  <a:tcPr/>
                </a:tc>
              </a:tr>
              <a:tr h="431640">
                <a:tc>
                  <a:tcPr/>
                </a:tc>
              </a:tr>
              <a:tr h="431640">
                <a:tc>
                  <a:tcPr/>
                </a:tc>
              </a:tr>
              <a:tr h="431640">
                <a:tc>
                  <a:tcPr/>
                </a:tc>
              </a:tr>
              <a:tr h="431640">
                <a:tc>
                  <a:tcPr/>
                </a:tc>
              </a:tr>
              <a:tr h="431640">
                <a:tc>
                  <a:tcPr/>
                </a:tc>
              </a:tr>
              <a:tr h="431640">
                <a:tc>
                  <a:tcPr/>
                </a:tc>
              </a:tr>
              <a:tr h="347760">
                <a:tc>
                  <a:tcPr/>
                </a:tc>
              </a:tr>
            </a:tbl>
          </a:graphicData>
        </a:graphic>
      </p:graphicFrame>
      <p:sp>
        <p:nvSpPr>
          <p:cNvPr id="147" name="CustomShape 4"/>
          <p:cNvSpPr/>
          <p:nvPr/>
        </p:nvSpPr>
        <p:spPr>
          <a:xfrm>
            <a:off x="7823160" y="8051760"/>
            <a:ext cx="570960" cy="323280"/>
          </a:xfrm>
          <a:prstGeom prst="rect">
            <a:avLst/>
          </a:prstGeom>
          <a:noFill/>
          <a:ln>
            <a:noFill/>
          </a:ln>
        </p:spPr>
        <p:txBody>
          <a:bodyPr lIns="90000" rIns="90000" tIns="45000" bIns="45000" anchor="ctr"/>
          <a:p>
            <a:pPr>
              <a:lnSpc>
                <a:spcPct val="100000"/>
              </a:lnSpc>
            </a:pPr>
            <a:fld id="{C425EC8C-9932-4DCD-B4F0-793904BB5C1C}" type="slidenum">
              <a:rPr b="1" lang="en-IN" sz="1400">
                <a:solidFill>
                  <a:srgbClr val="ffffff"/>
                </a:solidFill>
                <a:latin typeface="Century Schoolbook"/>
              </a:rPr>
              <a:t>&lt;number&gt;</a:t>
            </a:fld>
            <a:endParaRPr/>
          </a:p>
        </p:txBody>
      </p:sp>
      <p:sp>
        <p:nvSpPr>
          <p:cNvPr id="148" name="CustomShape 5"/>
          <p:cNvSpPr/>
          <p:nvPr/>
        </p:nvSpPr>
        <p:spPr>
          <a:xfrm>
            <a:off x="977760" y="3395520"/>
            <a:ext cx="3399840" cy="2770920"/>
          </a:xfrm>
          <a:prstGeom prst="ellipse">
            <a:avLst/>
          </a:prstGeom>
          <a:noFill/>
          <a:ln w="25560">
            <a:solidFill>
              <a:srgbClr val="000000"/>
            </a:solidFill>
            <a:round/>
          </a:ln>
        </p:spPr>
      </p:sp>
      <p:sp>
        <p:nvSpPr>
          <p:cNvPr id="149" name="CustomShape 6"/>
          <p:cNvSpPr/>
          <p:nvPr/>
        </p:nvSpPr>
        <p:spPr>
          <a:xfrm>
            <a:off x="1528920" y="4518000"/>
            <a:ext cx="2356560" cy="1321560"/>
          </a:xfrm>
          <a:prstGeom prst="ellipse">
            <a:avLst/>
          </a:prstGeom>
          <a:noFill/>
          <a:ln w="25560">
            <a:solidFill>
              <a:srgbClr val="000000"/>
            </a:solidFill>
            <a:round/>
          </a:ln>
        </p:spPr>
      </p:sp>
      <p:sp>
        <p:nvSpPr>
          <p:cNvPr id="150" name="CustomShape 7"/>
          <p:cNvSpPr/>
          <p:nvPr/>
        </p:nvSpPr>
        <p:spPr>
          <a:xfrm>
            <a:off x="1404000" y="3471840"/>
            <a:ext cx="1982160" cy="638640"/>
          </a:xfrm>
          <a:prstGeom prst="rect">
            <a:avLst/>
          </a:prstGeom>
          <a:noFill/>
          <a:ln>
            <a:noFill/>
          </a:ln>
        </p:spPr>
        <p:txBody>
          <a:bodyPr wrap="none" lIns="90000" rIns="90000" tIns="45000" bIns="45000"/>
          <a:p>
            <a:pPr algn="ctr">
              <a:lnSpc>
                <a:spcPct val="100000"/>
              </a:lnSpc>
            </a:pPr>
            <a:r>
              <a:rPr lang="en-IN">
                <a:solidFill>
                  <a:srgbClr val="000000"/>
                </a:solidFill>
                <a:latin typeface="Arial"/>
              </a:rPr>
              <a:t>U</a:t>
            </a:r>
            <a:endParaRPr/>
          </a:p>
          <a:p>
            <a:pPr algn="ctr">
              <a:lnSpc>
                <a:spcPct val="100000"/>
              </a:lnSpc>
            </a:pPr>
            <a:r>
              <a:rPr lang="en-IN">
                <a:solidFill>
                  <a:srgbClr val="000000"/>
                </a:solidFill>
                <a:latin typeface="Arial"/>
              </a:rPr>
              <a:t>(universe of keys)</a:t>
            </a:r>
            <a:endParaRPr/>
          </a:p>
        </p:txBody>
      </p:sp>
      <p:sp>
        <p:nvSpPr>
          <p:cNvPr id="151" name="CustomShape 8"/>
          <p:cNvSpPr/>
          <p:nvPr/>
        </p:nvSpPr>
        <p:spPr>
          <a:xfrm>
            <a:off x="1570680" y="4646520"/>
            <a:ext cx="865080" cy="912960"/>
          </a:xfrm>
          <a:prstGeom prst="rect">
            <a:avLst/>
          </a:prstGeom>
          <a:noFill/>
          <a:ln>
            <a:noFill/>
          </a:ln>
        </p:spPr>
        <p:txBody>
          <a:bodyPr wrap="none" lIns="90000" rIns="90000" tIns="45000" bIns="45000"/>
          <a:p>
            <a:pPr algn="ctr">
              <a:lnSpc>
                <a:spcPct val="100000"/>
              </a:lnSpc>
            </a:pPr>
            <a:r>
              <a:rPr lang="en-IN">
                <a:solidFill>
                  <a:srgbClr val="000000"/>
                </a:solidFill>
                <a:latin typeface="Arial"/>
              </a:rPr>
              <a:t>K</a:t>
            </a:r>
            <a:endParaRPr/>
          </a:p>
          <a:p>
            <a:pPr algn="ctr">
              <a:lnSpc>
                <a:spcPct val="100000"/>
              </a:lnSpc>
            </a:pPr>
            <a:r>
              <a:rPr lang="en-IN">
                <a:solidFill>
                  <a:srgbClr val="000000"/>
                </a:solidFill>
                <a:latin typeface="Arial"/>
              </a:rPr>
              <a:t>(actual</a:t>
            </a:r>
            <a:endParaRPr/>
          </a:p>
          <a:p>
            <a:pPr algn="ctr">
              <a:lnSpc>
                <a:spcPct val="100000"/>
              </a:lnSpc>
            </a:pPr>
            <a:r>
              <a:rPr lang="en-IN">
                <a:solidFill>
                  <a:srgbClr val="000000"/>
                </a:solidFill>
                <a:latin typeface="Arial"/>
              </a:rPr>
              <a:t>keys)</a:t>
            </a:r>
            <a:endParaRPr/>
          </a:p>
        </p:txBody>
      </p:sp>
      <p:sp>
        <p:nvSpPr>
          <p:cNvPr id="152" name="CustomShape 9"/>
          <p:cNvSpPr/>
          <p:nvPr/>
        </p:nvSpPr>
        <p:spPr>
          <a:xfrm>
            <a:off x="6483240" y="3013200"/>
            <a:ext cx="307080" cy="364320"/>
          </a:xfrm>
          <a:prstGeom prst="rect">
            <a:avLst/>
          </a:prstGeom>
          <a:noFill/>
          <a:ln>
            <a:noFill/>
          </a:ln>
        </p:spPr>
        <p:txBody>
          <a:bodyPr wrap="none" lIns="90000" rIns="90000" tIns="45000" bIns="45000"/>
          <a:p>
            <a:pPr>
              <a:lnSpc>
                <a:spcPct val="100000"/>
              </a:lnSpc>
            </a:pPr>
            <a:r>
              <a:rPr lang="en-IN">
                <a:solidFill>
                  <a:srgbClr val="000000"/>
                </a:solidFill>
                <a:latin typeface="Arial"/>
              </a:rPr>
              <a:t>0</a:t>
            </a:r>
            <a:endParaRPr/>
          </a:p>
        </p:txBody>
      </p:sp>
      <p:sp>
        <p:nvSpPr>
          <p:cNvPr id="153" name="CustomShape 10"/>
          <p:cNvSpPr/>
          <p:nvPr/>
        </p:nvSpPr>
        <p:spPr>
          <a:xfrm>
            <a:off x="6482880" y="6137280"/>
            <a:ext cx="702000" cy="364320"/>
          </a:xfrm>
          <a:prstGeom prst="rect">
            <a:avLst/>
          </a:prstGeom>
          <a:noFill/>
          <a:ln>
            <a:noFill/>
          </a:ln>
        </p:spPr>
        <p:txBody>
          <a:bodyPr wrap="none" lIns="90000" rIns="90000" tIns="45000" bIns="45000"/>
          <a:p>
            <a:pPr>
              <a:lnSpc>
                <a:spcPct val="100000"/>
              </a:lnSpc>
            </a:pPr>
            <a:r>
              <a:rPr lang="en-IN">
                <a:solidFill>
                  <a:srgbClr val="000000"/>
                </a:solidFill>
                <a:latin typeface="Arial"/>
              </a:rPr>
              <a:t>m - 1</a:t>
            </a:r>
            <a:endParaRPr/>
          </a:p>
        </p:txBody>
      </p:sp>
      <p:sp>
        <p:nvSpPr>
          <p:cNvPr id="154" name="CustomShape 11"/>
          <p:cNvSpPr/>
          <p:nvPr/>
        </p:nvSpPr>
        <p:spPr>
          <a:xfrm>
            <a:off x="6488640" y="5446800"/>
            <a:ext cx="647280" cy="401040"/>
          </a:xfrm>
          <a:prstGeom prst="rect">
            <a:avLst/>
          </a:prstGeom>
          <a:noFill/>
          <a:ln>
            <a:noFill/>
          </a:ln>
        </p:spPr>
        <p:txBody>
          <a:bodyPr wrap="none" lIns="90000" rIns="90000" tIns="45000" bIns="45000"/>
          <a:p>
            <a:pPr>
              <a:lnSpc>
                <a:spcPct val="100000"/>
              </a:lnSpc>
            </a:pPr>
            <a:r>
              <a:rPr lang="en-IN">
                <a:solidFill>
                  <a:srgbClr val="000000"/>
                </a:solidFill>
                <a:latin typeface="Arial"/>
              </a:rPr>
              <a:t>h(k</a:t>
            </a:r>
            <a:r>
              <a:rPr lang="en-IN" baseline="-25000">
                <a:solidFill>
                  <a:srgbClr val="000000"/>
                </a:solidFill>
                <a:latin typeface="Arial"/>
              </a:rPr>
              <a:t>3</a:t>
            </a:r>
            <a:r>
              <a:rPr lang="en-IN">
                <a:solidFill>
                  <a:srgbClr val="000000"/>
                </a:solidFill>
                <a:latin typeface="Arial"/>
              </a:rPr>
              <a:t>)</a:t>
            </a:r>
            <a:endParaRPr/>
          </a:p>
        </p:txBody>
      </p:sp>
      <p:sp>
        <p:nvSpPr>
          <p:cNvPr id="155" name="CustomShape 12"/>
          <p:cNvSpPr/>
          <p:nvPr/>
        </p:nvSpPr>
        <p:spPr>
          <a:xfrm>
            <a:off x="6493680" y="4784760"/>
            <a:ext cx="1439280" cy="401040"/>
          </a:xfrm>
          <a:prstGeom prst="rect">
            <a:avLst/>
          </a:prstGeom>
          <a:noFill/>
          <a:ln>
            <a:noFill/>
          </a:ln>
        </p:spPr>
        <p:txBody>
          <a:bodyPr wrap="none" lIns="90000" rIns="90000" tIns="45000" bIns="45000"/>
          <a:p>
            <a:pPr>
              <a:lnSpc>
                <a:spcPct val="100000"/>
              </a:lnSpc>
            </a:pPr>
            <a:r>
              <a:rPr lang="en-IN">
                <a:solidFill>
                  <a:srgbClr val="000000"/>
                </a:solidFill>
                <a:latin typeface="Arial"/>
              </a:rPr>
              <a:t>h(k</a:t>
            </a:r>
            <a:r>
              <a:rPr lang="en-IN" baseline="-25000">
                <a:solidFill>
                  <a:srgbClr val="000000"/>
                </a:solidFill>
                <a:latin typeface="Arial"/>
              </a:rPr>
              <a:t>2</a:t>
            </a:r>
            <a:r>
              <a:rPr lang="en-IN">
                <a:solidFill>
                  <a:srgbClr val="000000"/>
                </a:solidFill>
                <a:latin typeface="Arial"/>
              </a:rPr>
              <a:t>) = h(k</a:t>
            </a:r>
            <a:r>
              <a:rPr lang="en-IN" baseline="-25000">
                <a:solidFill>
                  <a:srgbClr val="000000"/>
                </a:solidFill>
                <a:latin typeface="Arial"/>
              </a:rPr>
              <a:t>5</a:t>
            </a:r>
            <a:r>
              <a:rPr lang="en-IN">
                <a:solidFill>
                  <a:srgbClr val="000000"/>
                </a:solidFill>
                <a:latin typeface="Arial"/>
              </a:rPr>
              <a:t>) </a:t>
            </a:r>
            <a:endParaRPr/>
          </a:p>
        </p:txBody>
      </p:sp>
      <p:sp>
        <p:nvSpPr>
          <p:cNvPr id="156" name="CustomShape 13"/>
          <p:cNvSpPr/>
          <p:nvPr/>
        </p:nvSpPr>
        <p:spPr>
          <a:xfrm>
            <a:off x="6488640" y="3735360"/>
            <a:ext cx="647280" cy="401040"/>
          </a:xfrm>
          <a:prstGeom prst="rect">
            <a:avLst/>
          </a:prstGeom>
          <a:noFill/>
          <a:ln>
            <a:noFill/>
          </a:ln>
        </p:spPr>
        <p:txBody>
          <a:bodyPr wrap="none" lIns="90000" rIns="90000" tIns="45000" bIns="45000"/>
          <a:p>
            <a:pPr>
              <a:lnSpc>
                <a:spcPct val="100000"/>
              </a:lnSpc>
            </a:pPr>
            <a:r>
              <a:rPr lang="en-IN">
                <a:solidFill>
                  <a:srgbClr val="000000"/>
                </a:solidFill>
                <a:latin typeface="Arial"/>
              </a:rPr>
              <a:t>h(k</a:t>
            </a:r>
            <a:r>
              <a:rPr lang="en-IN" baseline="-25000">
                <a:solidFill>
                  <a:srgbClr val="000000"/>
                </a:solidFill>
                <a:latin typeface="Arial"/>
              </a:rPr>
              <a:t>1</a:t>
            </a:r>
            <a:r>
              <a:rPr lang="en-IN">
                <a:solidFill>
                  <a:srgbClr val="000000"/>
                </a:solidFill>
                <a:latin typeface="Arial"/>
              </a:rPr>
              <a:t>)</a:t>
            </a:r>
            <a:endParaRPr/>
          </a:p>
        </p:txBody>
      </p:sp>
      <p:sp>
        <p:nvSpPr>
          <p:cNvPr id="157" name="CustomShape 14"/>
          <p:cNvSpPr/>
          <p:nvPr/>
        </p:nvSpPr>
        <p:spPr>
          <a:xfrm>
            <a:off x="6488640" y="4078440"/>
            <a:ext cx="647280" cy="401040"/>
          </a:xfrm>
          <a:prstGeom prst="rect">
            <a:avLst/>
          </a:prstGeom>
          <a:noFill/>
          <a:ln>
            <a:noFill/>
          </a:ln>
        </p:spPr>
        <p:txBody>
          <a:bodyPr wrap="none" lIns="90000" rIns="90000" tIns="45000" bIns="45000"/>
          <a:p>
            <a:pPr>
              <a:lnSpc>
                <a:spcPct val="100000"/>
              </a:lnSpc>
            </a:pPr>
            <a:r>
              <a:rPr lang="en-IN">
                <a:solidFill>
                  <a:srgbClr val="000000"/>
                </a:solidFill>
                <a:latin typeface="Arial"/>
              </a:rPr>
              <a:t>h(k</a:t>
            </a:r>
            <a:r>
              <a:rPr lang="en-IN" baseline="-25000">
                <a:solidFill>
                  <a:srgbClr val="000000"/>
                </a:solidFill>
                <a:latin typeface="Arial"/>
              </a:rPr>
              <a:t>4</a:t>
            </a:r>
            <a:r>
              <a:rPr lang="en-IN">
                <a:solidFill>
                  <a:srgbClr val="000000"/>
                </a:solidFill>
                <a:latin typeface="Arial"/>
              </a:rPr>
              <a:t>)</a:t>
            </a:r>
            <a:endParaRPr/>
          </a:p>
        </p:txBody>
      </p:sp>
      <p:sp>
        <p:nvSpPr>
          <p:cNvPr id="158" name="Line 15"/>
          <p:cNvSpPr/>
          <p:nvPr/>
        </p:nvSpPr>
        <p:spPr>
          <a:xfrm flipV="1">
            <a:off x="2514600" y="3903480"/>
            <a:ext cx="3228840" cy="800280"/>
          </a:xfrm>
          <a:prstGeom prst="line">
            <a:avLst/>
          </a:prstGeom>
          <a:ln w="12600">
            <a:solidFill>
              <a:srgbClr val="000000"/>
            </a:solidFill>
            <a:round/>
            <a:headEnd len="med" type="oval" w="med"/>
            <a:tailEnd len="med" type="triangle" w="med"/>
          </a:ln>
        </p:spPr>
      </p:sp>
      <p:sp>
        <p:nvSpPr>
          <p:cNvPr id="159" name="Line 16"/>
          <p:cNvSpPr/>
          <p:nvPr/>
        </p:nvSpPr>
        <p:spPr>
          <a:xfrm flipV="1">
            <a:off x="2786040" y="4281480"/>
            <a:ext cx="2979720" cy="650880"/>
          </a:xfrm>
          <a:prstGeom prst="line">
            <a:avLst/>
          </a:prstGeom>
          <a:ln w="12600">
            <a:solidFill>
              <a:srgbClr val="000000"/>
            </a:solidFill>
            <a:round/>
            <a:headEnd len="med" type="oval" w="med"/>
            <a:tailEnd len="med" type="triangle" w="med"/>
          </a:ln>
        </p:spPr>
      </p:sp>
      <p:sp>
        <p:nvSpPr>
          <p:cNvPr id="160" name="Line 17"/>
          <p:cNvSpPr/>
          <p:nvPr/>
        </p:nvSpPr>
        <p:spPr>
          <a:xfrm>
            <a:off x="3414600" y="4917960"/>
            <a:ext cx="2322360" cy="0"/>
          </a:xfrm>
          <a:prstGeom prst="line">
            <a:avLst/>
          </a:prstGeom>
          <a:ln w="12600">
            <a:solidFill>
              <a:srgbClr val="000000"/>
            </a:solidFill>
            <a:round/>
            <a:headEnd len="med" type="oval" w="med"/>
            <a:tailEnd len="med" type="triangle" w="med"/>
          </a:ln>
        </p:spPr>
      </p:sp>
      <p:sp>
        <p:nvSpPr>
          <p:cNvPr id="161" name="Line 18"/>
          <p:cNvSpPr/>
          <p:nvPr/>
        </p:nvSpPr>
        <p:spPr>
          <a:xfrm flipV="1">
            <a:off x="2600280" y="4960800"/>
            <a:ext cx="3157560" cy="528480"/>
          </a:xfrm>
          <a:prstGeom prst="line">
            <a:avLst/>
          </a:prstGeom>
          <a:ln w="12600">
            <a:solidFill>
              <a:srgbClr val="000000"/>
            </a:solidFill>
            <a:round/>
            <a:headEnd len="med" type="oval" w="med"/>
            <a:tailEnd len="med" type="triangle" w="med"/>
          </a:ln>
        </p:spPr>
      </p:sp>
      <p:sp>
        <p:nvSpPr>
          <p:cNvPr id="162" name="Line 19"/>
          <p:cNvSpPr/>
          <p:nvPr/>
        </p:nvSpPr>
        <p:spPr>
          <a:xfrm>
            <a:off x="3314520" y="5475240"/>
            <a:ext cx="2422440" cy="185760"/>
          </a:xfrm>
          <a:prstGeom prst="line">
            <a:avLst/>
          </a:prstGeom>
          <a:ln w="12600">
            <a:solidFill>
              <a:srgbClr val="000000"/>
            </a:solidFill>
            <a:round/>
            <a:headEnd len="med" type="oval" w="med"/>
            <a:tailEnd len="med" type="triangle" w="med"/>
          </a:ln>
        </p:spPr>
      </p:sp>
      <p:sp>
        <p:nvSpPr>
          <p:cNvPr id="163" name="CustomShape 20"/>
          <p:cNvSpPr/>
          <p:nvPr/>
        </p:nvSpPr>
        <p:spPr>
          <a:xfrm>
            <a:off x="2251440" y="4554360"/>
            <a:ext cx="368280" cy="401040"/>
          </a:xfrm>
          <a:prstGeom prst="rect">
            <a:avLst/>
          </a:prstGeom>
          <a:noFill/>
          <a:ln>
            <a:noFill/>
          </a:ln>
        </p:spPr>
        <p:txBody>
          <a:bodyPr wrap="none" lIns="90000" rIns="90000" tIns="45000" bIns="45000"/>
          <a:p>
            <a:pPr>
              <a:lnSpc>
                <a:spcPct val="100000"/>
              </a:lnSpc>
            </a:pPr>
            <a:r>
              <a:rPr lang="en-IN">
                <a:solidFill>
                  <a:srgbClr val="000000"/>
                </a:solidFill>
                <a:latin typeface="Arial"/>
              </a:rPr>
              <a:t>k</a:t>
            </a:r>
            <a:r>
              <a:rPr lang="en-IN" baseline="-25000">
                <a:solidFill>
                  <a:srgbClr val="000000"/>
                </a:solidFill>
                <a:latin typeface="Arial"/>
              </a:rPr>
              <a:t>1</a:t>
            </a:r>
            <a:endParaRPr/>
          </a:p>
        </p:txBody>
      </p:sp>
      <p:sp>
        <p:nvSpPr>
          <p:cNvPr id="164" name="CustomShape 21"/>
          <p:cNvSpPr/>
          <p:nvPr/>
        </p:nvSpPr>
        <p:spPr>
          <a:xfrm>
            <a:off x="2475360" y="4813200"/>
            <a:ext cx="368280" cy="401040"/>
          </a:xfrm>
          <a:prstGeom prst="rect">
            <a:avLst/>
          </a:prstGeom>
          <a:noFill/>
          <a:ln>
            <a:noFill/>
          </a:ln>
        </p:spPr>
        <p:txBody>
          <a:bodyPr wrap="none" lIns="90000" rIns="90000" tIns="45000" bIns="45000"/>
          <a:p>
            <a:pPr>
              <a:lnSpc>
                <a:spcPct val="100000"/>
              </a:lnSpc>
            </a:pPr>
            <a:r>
              <a:rPr lang="en-IN">
                <a:solidFill>
                  <a:srgbClr val="000000"/>
                </a:solidFill>
                <a:latin typeface="Arial"/>
              </a:rPr>
              <a:t>k</a:t>
            </a:r>
            <a:r>
              <a:rPr lang="en-IN" baseline="-25000">
                <a:solidFill>
                  <a:srgbClr val="000000"/>
                </a:solidFill>
                <a:latin typeface="Arial"/>
              </a:rPr>
              <a:t>4</a:t>
            </a:r>
            <a:endParaRPr/>
          </a:p>
        </p:txBody>
      </p:sp>
      <p:sp>
        <p:nvSpPr>
          <p:cNvPr id="165" name="CustomShape 22"/>
          <p:cNvSpPr/>
          <p:nvPr/>
        </p:nvSpPr>
        <p:spPr>
          <a:xfrm>
            <a:off x="3103920" y="4827600"/>
            <a:ext cx="368280" cy="401040"/>
          </a:xfrm>
          <a:prstGeom prst="rect">
            <a:avLst/>
          </a:prstGeom>
          <a:noFill/>
          <a:ln>
            <a:noFill/>
          </a:ln>
        </p:spPr>
        <p:txBody>
          <a:bodyPr wrap="none" lIns="90000" rIns="90000" tIns="45000" bIns="45000"/>
          <a:p>
            <a:pPr>
              <a:lnSpc>
                <a:spcPct val="100000"/>
              </a:lnSpc>
            </a:pPr>
            <a:r>
              <a:rPr lang="en-IN">
                <a:solidFill>
                  <a:srgbClr val="000000"/>
                </a:solidFill>
                <a:latin typeface="Arial"/>
              </a:rPr>
              <a:t>k</a:t>
            </a:r>
            <a:r>
              <a:rPr lang="en-IN" baseline="-25000">
                <a:solidFill>
                  <a:srgbClr val="000000"/>
                </a:solidFill>
                <a:latin typeface="Arial"/>
              </a:rPr>
              <a:t>2</a:t>
            </a:r>
            <a:endParaRPr/>
          </a:p>
        </p:txBody>
      </p:sp>
      <p:sp>
        <p:nvSpPr>
          <p:cNvPr id="166" name="CustomShape 23"/>
          <p:cNvSpPr/>
          <p:nvPr/>
        </p:nvSpPr>
        <p:spPr>
          <a:xfrm>
            <a:off x="2296080" y="5435640"/>
            <a:ext cx="368280" cy="401040"/>
          </a:xfrm>
          <a:prstGeom prst="rect">
            <a:avLst/>
          </a:prstGeom>
          <a:noFill/>
          <a:ln>
            <a:noFill/>
          </a:ln>
        </p:spPr>
        <p:txBody>
          <a:bodyPr wrap="none" lIns="90000" rIns="90000" tIns="45000" bIns="45000"/>
          <a:p>
            <a:pPr>
              <a:lnSpc>
                <a:spcPct val="100000"/>
              </a:lnSpc>
            </a:pPr>
            <a:r>
              <a:rPr lang="en-IN">
                <a:solidFill>
                  <a:srgbClr val="000000"/>
                </a:solidFill>
                <a:latin typeface="Arial"/>
              </a:rPr>
              <a:t>k</a:t>
            </a:r>
            <a:r>
              <a:rPr lang="en-IN" baseline="-25000">
                <a:solidFill>
                  <a:srgbClr val="000000"/>
                </a:solidFill>
                <a:latin typeface="Arial"/>
              </a:rPr>
              <a:t>5</a:t>
            </a:r>
            <a:endParaRPr/>
          </a:p>
        </p:txBody>
      </p:sp>
      <p:sp>
        <p:nvSpPr>
          <p:cNvPr id="167" name="CustomShape 24"/>
          <p:cNvSpPr/>
          <p:nvPr/>
        </p:nvSpPr>
        <p:spPr>
          <a:xfrm>
            <a:off x="3004200" y="5386320"/>
            <a:ext cx="368280" cy="401040"/>
          </a:xfrm>
          <a:prstGeom prst="rect">
            <a:avLst/>
          </a:prstGeom>
          <a:noFill/>
          <a:ln>
            <a:noFill/>
          </a:ln>
        </p:spPr>
        <p:txBody>
          <a:bodyPr wrap="none" lIns="90000" rIns="90000" tIns="45000" bIns="45000"/>
          <a:p>
            <a:pPr>
              <a:lnSpc>
                <a:spcPct val="100000"/>
              </a:lnSpc>
            </a:pPr>
            <a:r>
              <a:rPr lang="en-IN">
                <a:solidFill>
                  <a:srgbClr val="000000"/>
                </a:solidFill>
                <a:latin typeface="Arial"/>
              </a:rPr>
              <a:t>k</a:t>
            </a:r>
            <a:r>
              <a:rPr lang="en-IN" baseline="-25000">
                <a:solidFill>
                  <a:srgbClr val="000000"/>
                </a:solidFill>
                <a:latin typeface="Arial"/>
              </a:rPr>
              <a:t>3</a:t>
            </a:r>
            <a:endParaRPr/>
          </a:p>
        </p:txBody>
      </p:sp>
    </p:spTree>
  </p:cSld>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8" name="CustomShape 1"/>
          <p:cNvSpPr/>
          <p:nvPr/>
        </p:nvSpPr>
        <p:spPr>
          <a:xfrm>
            <a:off x="380880" y="152280"/>
            <a:ext cx="7466760" cy="65484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Collision handling techniques</a:t>
            </a:r>
            <a:endParaRPr/>
          </a:p>
        </p:txBody>
      </p:sp>
      <p:sp>
        <p:nvSpPr>
          <p:cNvPr id="169" name="CustomShape 2"/>
          <p:cNvSpPr/>
          <p:nvPr/>
        </p:nvSpPr>
        <p:spPr>
          <a:xfrm>
            <a:off x="457200" y="1066680"/>
            <a:ext cx="7466760" cy="5406480"/>
          </a:xfrm>
          <a:prstGeom prst="rect">
            <a:avLst/>
          </a:prstGeom>
          <a:noFill/>
          <a:ln>
            <a:noFill/>
          </a:ln>
        </p:spPr>
        <p:txBody>
          <a:bodyPr lIns="90000" rIns="90000" tIns="45000" bIns="45000"/>
          <a:p>
            <a:pPr>
              <a:lnSpc>
                <a:spcPct val="100000"/>
              </a:lnSpc>
              <a:buSzPct val="70000"/>
              <a:buFont typeface="Wingdings" charset="2"/>
              <a:buChar char=""/>
            </a:pPr>
            <a:r>
              <a:rPr lang="en-IN" sz="3200">
                <a:solidFill>
                  <a:srgbClr val="000000"/>
                </a:solidFill>
                <a:latin typeface="Times New Roman"/>
              </a:rPr>
              <a:t>Separate chaining </a:t>
            </a:r>
            <a:endParaRPr/>
          </a:p>
          <a:p>
            <a:pPr>
              <a:lnSpc>
                <a:spcPct val="100000"/>
              </a:lnSpc>
            </a:pPr>
            <a:endParaRPr/>
          </a:p>
          <a:p>
            <a:pPr>
              <a:lnSpc>
                <a:spcPct val="100000"/>
              </a:lnSpc>
              <a:buSzPct val="70000"/>
              <a:buFont typeface="Wingdings" charset="2"/>
              <a:buChar char=""/>
            </a:pPr>
            <a:r>
              <a:rPr lang="en-IN" sz="3200">
                <a:solidFill>
                  <a:srgbClr val="000000"/>
                </a:solidFill>
                <a:latin typeface="Times New Roman"/>
              </a:rPr>
              <a:t>Open addressing </a:t>
            </a:r>
            <a:endParaRPr/>
          </a:p>
          <a:p>
            <a:pPr>
              <a:lnSpc>
                <a:spcPct val="100000"/>
              </a:lnSpc>
            </a:pPr>
            <a:r>
              <a:rPr lang="en-IN" sz="3200">
                <a:solidFill>
                  <a:srgbClr val="000000"/>
                </a:solidFill>
                <a:latin typeface="Times New Roman"/>
              </a:rPr>
              <a:t>	</a:t>
            </a:r>
            <a:r>
              <a:rPr lang="en-IN" sz="3200">
                <a:solidFill>
                  <a:srgbClr val="000000"/>
                </a:solidFill>
                <a:latin typeface="Times New Roman"/>
              </a:rPr>
              <a:t>-Linear Probing</a:t>
            </a:r>
            <a:endParaRPr/>
          </a:p>
          <a:p>
            <a:pPr>
              <a:lnSpc>
                <a:spcPct val="100000"/>
              </a:lnSpc>
            </a:pPr>
            <a:r>
              <a:rPr lang="en-IN" sz="3200">
                <a:solidFill>
                  <a:srgbClr val="000000"/>
                </a:solidFill>
                <a:latin typeface="Times New Roman"/>
              </a:rPr>
              <a:t>	</a:t>
            </a:r>
            <a:r>
              <a:rPr lang="en-IN" sz="3200">
                <a:solidFill>
                  <a:srgbClr val="000000"/>
                </a:solidFill>
                <a:latin typeface="Times New Roman"/>
              </a:rPr>
              <a:t>-Quadratic Probing </a:t>
            </a:r>
            <a:endParaRPr/>
          </a:p>
          <a:p>
            <a:pPr>
              <a:lnSpc>
                <a:spcPct val="100000"/>
              </a:lnSpc>
            </a:pPr>
            <a:r>
              <a:rPr lang="en-IN" sz="3200">
                <a:solidFill>
                  <a:srgbClr val="000000"/>
                </a:solidFill>
                <a:latin typeface="Times New Roman"/>
              </a:rPr>
              <a:t>	</a:t>
            </a:r>
            <a:r>
              <a:rPr lang="en-IN" sz="3200">
                <a:solidFill>
                  <a:srgbClr val="000000"/>
                </a:solidFill>
                <a:latin typeface="Times New Roman"/>
              </a:rPr>
              <a:t>-Double Probing</a:t>
            </a:r>
            <a:endParaRPr/>
          </a:p>
        </p:txBody>
      </p:sp>
      <p:sp>
        <p:nvSpPr>
          <p:cNvPr id="170" name="CustomShape 3"/>
          <p:cNvSpPr/>
          <p:nvPr/>
        </p:nvSpPr>
        <p:spPr>
          <a:xfrm>
            <a:off x="380880" y="5117400"/>
            <a:ext cx="7923960" cy="2329920"/>
          </a:xfrm>
          <a:prstGeom prst="rect">
            <a:avLst/>
          </a:prstGeom>
          <a:noFill/>
          <a:ln>
            <a:noFill/>
          </a:ln>
        </p:spPr>
        <p:txBody>
          <a:bodyPr lIns="90000" rIns="90000" tIns="45000" bIns="45000"/>
          <a:p>
            <a:pPr algn="just">
              <a:lnSpc>
                <a:spcPct val="100000"/>
              </a:lnSpc>
            </a:pPr>
            <a:r>
              <a:rPr lang="en-IN">
                <a:solidFill>
                  <a:srgbClr val="000000"/>
                </a:solidFill>
                <a:latin typeface="Times New Roman"/>
              </a:rPr>
              <a:t>Duration : 3 Hour</a:t>
            </a:r>
            <a:endParaRPr/>
          </a:p>
          <a:p>
            <a:pPr algn="just">
              <a:lnSpc>
                <a:spcPct val="100000"/>
              </a:lnSpc>
            </a:pPr>
            <a:r>
              <a:rPr lang="en-IN">
                <a:solidFill>
                  <a:srgbClr val="000000"/>
                </a:solidFill>
                <a:latin typeface="Times New Roman"/>
              </a:rPr>
              <a:t>Reference :</a:t>
            </a:r>
            <a:endParaRPr/>
          </a:p>
          <a:p>
            <a:pPr algn="just">
              <a:lnSpc>
                <a:spcPct val="100000"/>
              </a:lnSpc>
              <a:buFont typeface="StarSymbol"/>
              <a:buAutoNum type="arabicPeriod"/>
            </a:pPr>
            <a:r>
              <a:rPr lang="en-IN">
                <a:solidFill>
                  <a:srgbClr val="000000"/>
                </a:solidFill>
                <a:latin typeface="Times New Roman"/>
              </a:rPr>
              <a:t>“</a:t>
            </a:r>
            <a:r>
              <a:rPr lang="en-IN">
                <a:solidFill>
                  <a:srgbClr val="000000"/>
                </a:solidFill>
                <a:latin typeface="Times New Roman"/>
              </a:rPr>
              <a:t>Fundamentals of Data Structures in C++” by Horowitz, Sahani, Dinesh Mehata</a:t>
            </a:r>
            <a:endParaRPr/>
          </a:p>
          <a:p>
            <a:pPr algn="just">
              <a:lnSpc>
                <a:spcPct val="100000"/>
              </a:lnSpc>
              <a:buFont typeface="StarSymbol"/>
              <a:buAutoNum type="arabicPeriod"/>
            </a:pPr>
            <a:r>
              <a:rPr lang="en-IN" u="sng">
                <a:solidFill>
                  <a:srgbClr val="d2611c"/>
                </a:solidFill>
                <a:latin typeface="Century Schoolbook"/>
              </a:rPr>
              <a:t>https://courses.cs.washington.edu/courses/cse326/00wi/handouts/lecture16/sld025.htm</a:t>
            </a:r>
            <a:r>
              <a:rPr lang="en-IN">
                <a:solidFill>
                  <a:srgbClr val="ff0000"/>
                </a:solidFill>
                <a:latin typeface="Century Schoolbook"/>
              </a:rPr>
              <a:t> </a:t>
            </a:r>
            <a:endParaRPr/>
          </a:p>
          <a:p>
            <a:pPr algn="just">
              <a:lnSpc>
                <a:spcPct val="100000"/>
              </a:lnSpc>
            </a:pPr>
            <a:endParaRPr/>
          </a:p>
          <a:p>
            <a:pPr algn="just">
              <a:lnSpc>
                <a:spcPct val="100000"/>
              </a:lnSpc>
            </a:pPr>
            <a:endParaRPr/>
          </a:p>
        </p:txBody>
      </p:sp>
    </p:spTree>
  </p:cSld>
  <p:timing>
    <p:tnLst>
      <p:par>
        <p:cTn id="39" dur="indefinite" restart="never" nodeType="tmRoot">
          <p:childTnLst>
            <p:seq>
              <p:cTn id="40"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1" name="CustomShape 1"/>
          <p:cNvSpPr/>
          <p:nvPr/>
        </p:nvSpPr>
        <p:spPr>
          <a:xfrm>
            <a:off x="457200" y="274680"/>
            <a:ext cx="7466760" cy="63900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Separate chaining </a:t>
            </a:r>
            <a:endParaRPr/>
          </a:p>
        </p:txBody>
      </p:sp>
      <p:sp>
        <p:nvSpPr>
          <p:cNvPr id="172" name="CustomShape 2"/>
          <p:cNvSpPr/>
          <p:nvPr/>
        </p:nvSpPr>
        <p:spPr>
          <a:xfrm>
            <a:off x="457200" y="1066680"/>
            <a:ext cx="7466760" cy="5406480"/>
          </a:xfrm>
          <a:prstGeom prst="rect">
            <a:avLst/>
          </a:prstGeom>
          <a:noFill/>
          <a:ln>
            <a:noFill/>
          </a:ln>
        </p:spPr>
        <p:txBody>
          <a:bodyPr lIns="90000" rIns="90000" tIns="45000" bIns="45000"/>
          <a:p>
            <a:pPr algn="just">
              <a:lnSpc>
                <a:spcPct val="100000"/>
              </a:lnSpc>
              <a:buSzPct val="70000"/>
              <a:buFont typeface="Wingdings" charset="2"/>
              <a:buChar char=""/>
            </a:pPr>
            <a:r>
              <a:rPr lang="en-IN" sz="2400">
                <a:solidFill>
                  <a:srgbClr val="000000"/>
                </a:solidFill>
                <a:latin typeface="Times New Roman"/>
              </a:rPr>
              <a:t>Maintain array of linked list </a:t>
            </a:r>
            <a:endParaRPr/>
          </a:p>
          <a:p>
            <a:pPr algn="just">
              <a:lnSpc>
                <a:spcPct val="100000"/>
              </a:lnSpc>
              <a:buSzPct val="70000"/>
              <a:buFont typeface="Wingdings" charset="2"/>
              <a:buChar char=""/>
            </a:pPr>
            <a:r>
              <a:rPr lang="en-IN" sz="2400">
                <a:solidFill>
                  <a:srgbClr val="000000"/>
                </a:solidFill>
                <a:latin typeface="Times New Roman"/>
              </a:rPr>
              <a:t>Separate list is maintained for all elements mapped to the same value </a:t>
            </a:r>
            <a:endParaRPr/>
          </a:p>
          <a:p>
            <a:pPr>
              <a:lnSpc>
                <a:spcPct val="100000"/>
              </a:lnSpc>
            </a:pPr>
            <a:endParaRPr/>
          </a:p>
        </p:txBody>
      </p:sp>
      <p:pic>
        <p:nvPicPr>
          <p:cNvPr id="173" name="Picture 3" descr=""/>
          <p:cNvPicPr/>
          <p:nvPr/>
        </p:nvPicPr>
        <p:blipFill>
          <a:blip r:embed="rId1"/>
          <a:stretch>
            <a:fillRect/>
          </a:stretch>
        </p:blipFill>
        <p:spPr>
          <a:xfrm>
            <a:off x="685800" y="2362320"/>
            <a:ext cx="7805160" cy="3531600"/>
          </a:xfrm>
          <a:prstGeom prst="rect">
            <a:avLst/>
          </a:prstGeom>
          <a:ln>
            <a:noFill/>
          </a:ln>
        </p:spPr>
      </p:pic>
    </p:spTree>
  </p:cSld>
  <p:timing>
    <p:tnLst>
      <p:par>
        <p:cTn id="41" dur="indefinite" restart="never" nodeType="tmRoot">
          <p:childTnLst>
            <p:seq>
              <p:cTn id="42"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4" name="CustomShape 1"/>
          <p:cNvSpPr/>
          <p:nvPr/>
        </p:nvSpPr>
        <p:spPr>
          <a:xfrm>
            <a:off x="457200" y="274680"/>
            <a:ext cx="7466760" cy="5626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Separate chaining: pros and cons</a:t>
            </a:r>
            <a:endParaRPr/>
          </a:p>
        </p:txBody>
      </p:sp>
      <p:sp>
        <p:nvSpPr>
          <p:cNvPr id="175" name="CustomShape 2"/>
          <p:cNvSpPr/>
          <p:nvPr/>
        </p:nvSpPr>
        <p:spPr>
          <a:xfrm>
            <a:off x="457200" y="1143000"/>
            <a:ext cx="7466760" cy="5330160"/>
          </a:xfrm>
          <a:prstGeom prst="rect">
            <a:avLst/>
          </a:prstGeom>
          <a:noFill/>
          <a:ln>
            <a:noFill/>
          </a:ln>
        </p:spPr>
        <p:txBody>
          <a:bodyPr lIns="90000" rIns="90000" tIns="45000" bIns="45000"/>
          <a:p>
            <a:pPr algn="just">
              <a:lnSpc>
                <a:spcPct val="100000"/>
              </a:lnSpc>
            </a:pPr>
            <a:r>
              <a:rPr lang="en-IN" sz="2400">
                <a:solidFill>
                  <a:srgbClr val="000000"/>
                </a:solidFill>
                <a:latin typeface="Times New Roman"/>
              </a:rPr>
              <a:t>PROS:</a:t>
            </a:r>
            <a:endParaRPr/>
          </a:p>
          <a:p>
            <a:pPr algn="just">
              <a:lnSpc>
                <a:spcPct val="100000"/>
              </a:lnSpc>
              <a:buSzPct val="70000"/>
              <a:buFont typeface="Wingdings" charset="2"/>
              <a:buChar char=""/>
            </a:pPr>
            <a:r>
              <a:rPr lang="en-IN" sz="2400">
                <a:solidFill>
                  <a:srgbClr val="000000"/>
                </a:solidFill>
                <a:latin typeface="Times New Roman"/>
              </a:rPr>
              <a:t>Collision resolution is simple</a:t>
            </a:r>
            <a:endParaRPr/>
          </a:p>
          <a:p>
            <a:pPr algn="just">
              <a:lnSpc>
                <a:spcPct val="100000"/>
              </a:lnSpc>
              <a:buSzPct val="70000"/>
              <a:buFont typeface="Wingdings" charset="2"/>
              <a:buChar char=""/>
            </a:pPr>
            <a:r>
              <a:rPr lang="en-IN" sz="2400">
                <a:solidFill>
                  <a:srgbClr val="000000"/>
                </a:solidFill>
                <a:latin typeface="Times New Roman"/>
              </a:rPr>
              <a:t>No problem of load factor can hold more number of elements</a:t>
            </a:r>
            <a:endParaRPr/>
          </a:p>
          <a:p>
            <a:pPr algn="just">
              <a:lnSpc>
                <a:spcPct val="100000"/>
              </a:lnSpc>
              <a:buSzPct val="70000"/>
              <a:buFont typeface="Wingdings" charset="2"/>
              <a:buChar char=""/>
            </a:pPr>
            <a:r>
              <a:rPr lang="en-IN" sz="2400">
                <a:solidFill>
                  <a:srgbClr val="000000"/>
                </a:solidFill>
                <a:latin typeface="Times New Roman"/>
              </a:rPr>
              <a:t>Table size need not be prime number</a:t>
            </a:r>
            <a:endParaRPr/>
          </a:p>
          <a:p>
            <a:pPr algn="just">
              <a:lnSpc>
                <a:spcPct val="100000"/>
              </a:lnSpc>
            </a:pPr>
            <a:endParaRPr/>
          </a:p>
          <a:p>
            <a:pPr algn="just">
              <a:lnSpc>
                <a:spcPct val="100000"/>
              </a:lnSpc>
            </a:pPr>
            <a:r>
              <a:rPr lang="en-IN" sz="2400">
                <a:solidFill>
                  <a:srgbClr val="000000"/>
                </a:solidFill>
                <a:latin typeface="Times New Roman"/>
              </a:rPr>
              <a:t>CONS:</a:t>
            </a:r>
            <a:endParaRPr/>
          </a:p>
          <a:p>
            <a:pPr algn="just">
              <a:lnSpc>
                <a:spcPct val="100000"/>
              </a:lnSpc>
              <a:buSzPct val="70000"/>
              <a:buFont typeface="Wingdings" charset="2"/>
              <a:buChar char=""/>
            </a:pPr>
            <a:r>
              <a:rPr lang="en-IN" sz="2400">
                <a:solidFill>
                  <a:srgbClr val="000000"/>
                </a:solidFill>
                <a:latin typeface="Times New Roman"/>
              </a:rPr>
              <a:t>Implementation of separate data structure (linked list) required for chains</a:t>
            </a:r>
            <a:endParaRPr/>
          </a:p>
          <a:p>
            <a:pPr algn="just">
              <a:lnSpc>
                <a:spcPct val="100000"/>
              </a:lnSpc>
              <a:buSzPct val="70000"/>
              <a:buFont typeface="Wingdings" charset="2"/>
              <a:buChar char=""/>
            </a:pPr>
            <a:r>
              <a:rPr lang="en-IN" sz="2400">
                <a:solidFill>
                  <a:srgbClr val="000000"/>
                </a:solidFill>
                <a:latin typeface="Times New Roman"/>
              </a:rPr>
              <a:t>The main cost of chaining is the extra space required for linked list</a:t>
            </a:r>
            <a:endParaRPr/>
          </a:p>
          <a:p>
            <a:pPr>
              <a:lnSpc>
                <a:spcPct val="100000"/>
              </a:lnSpc>
            </a:pPr>
            <a:endParaRPr/>
          </a:p>
          <a:p>
            <a:pPr>
              <a:lnSpc>
                <a:spcPct val="100000"/>
              </a:lnSpc>
            </a:pPr>
            <a:endParaRPr/>
          </a:p>
          <a:p>
            <a:pPr>
              <a:lnSpc>
                <a:spcPct val="100000"/>
              </a:lnSpc>
            </a:pPr>
            <a:endParaRPr/>
          </a:p>
        </p:txBody>
      </p:sp>
    </p:spTree>
  </p:cSld>
  <p:timing>
    <p:tnLst>
      <p:par>
        <p:cTn id="43" dur="indefinite" restart="never" nodeType="tmRoot">
          <p:childTnLst>
            <p:seq>
              <p:cTn id="44"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6" name="CustomShape 1"/>
          <p:cNvSpPr/>
          <p:nvPr/>
        </p:nvSpPr>
        <p:spPr>
          <a:xfrm>
            <a:off x="457200" y="274680"/>
            <a:ext cx="7466760" cy="63900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Open addressing : Linear probing </a:t>
            </a:r>
            <a:endParaRPr/>
          </a:p>
        </p:txBody>
      </p:sp>
      <p:sp>
        <p:nvSpPr>
          <p:cNvPr id="177" name="CustomShape 2"/>
          <p:cNvSpPr/>
          <p:nvPr/>
        </p:nvSpPr>
        <p:spPr>
          <a:xfrm>
            <a:off x="457200" y="1066680"/>
            <a:ext cx="7466760" cy="5406480"/>
          </a:xfrm>
          <a:prstGeom prst="rect">
            <a:avLst/>
          </a:prstGeom>
          <a:noFill/>
          <a:ln>
            <a:noFill/>
          </a:ln>
        </p:spPr>
        <p:txBody>
          <a:bodyPr lIns="90000" rIns="90000" tIns="45000" bIns="45000"/>
          <a:p>
            <a:pPr>
              <a:lnSpc>
                <a:spcPct val="100000"/>
              </a:lnSpc>
              <a:buSzPct val="70000"/>
              <a:buFont typeface="Wingdings" charset="2"/>
              <a:buChar char=""/>
            </a:pPr>
            <a:r>
              <a:rPr lang="en-IN" sz="2800">
                <a:solidFill>
                  <a:srgbClr val="000000"/>
                </a:solidFill>
                <a:latin typeface="Times New Roman"/>
              </a:rPr>
              <a:t>Table remains a simple array of size m</a:t>
            </a:r>
            <a:endParaRPr/>
          </a:p>
          <a:p>
            <a:pPr>
              <a:lnSpc>
                <a:spcPct val="100000"/>
              </a:lnSpc>
            </a:pPr>
            <a:endParaRPr/>
          </a:p>
          <a:p>
            <a:pPr>
              <a:lnSpc>
                <a:spcPct val="100000"/>
              </a:lnSpc>
              <a:buSzPct val="70000"/>
              <a:buFont typeface="Wingdings" charset="2"/>
              <a:buChar char=""/>
            </a:pPr>
            <a:r>
              <a:rPr lang="en-IN" sz="2800">
                <a:solidFill>
                  <a:srgbClr val="000000"/>
                </a:solidFill>
                <a:latin typeface="Times New Roman"/>
              </a:rPr>
              <a:t>On insert(x), </a:t>
            </a:r>
            <a:endParaRPr/>
          </a:p>
          <a:p>
            <a:pPr>
              <a:lnSpc>
                <a:spcPct val="100000"/>
              </a:lnSpc>
            </a:pPr>
            <a:r>
              <a:rPr lang="en-IN" sz="2800">
                <a:solidFill>
                  <a:srgbClr val="000000"/>
                </a:solidFill>
                <a:latin typeface="Times New Roman"/>
              </a:rPr>
              <a:t>              </a:t>
            </a:r>
            <a:r>
              <a:rPr lang="en-IN" sz="2800">
                <a:solidFill>
                  <a:srgbClr val="000000"/>
                </a:solidFill>
                <a:latin typeface="Times New Roman"/>
              </a:rPr>
              <a:t>First compute h(x)= x mod m, </a:t>
            </a:r>
            <a:endParaRPr/>
          </a:p>
          <a:p>
            <a:pPr>
              <a:lnSpc>
                <a:spcPct val="100000"/>
              </a:lnSpc>
            </a:pPr>
            <a:r>
              <a:rPr lang="en-IN" sz="2800">
                <a:solidFill>
                  <a:srgbClr val="000000"/>
                </a:solidFill>
                <a:latin typeface="Times New Roman"/>
              </a:rPr>
              <a:t>              </a:t>
            </a:r>
            <a:r>
              <a:rPr lang="en-IN" sz="2800">
                <a:solidFill>
                  <a:srgbClr val="000000"/>
                </a:solidFill>
                <a:latin typeface="Times New Roman"/>
              </a:rPr>
              <a:t>if the collision occur, </a:t>
            </a:r>
            <a:endParaRPr/>
          </a:p>
          <a:p>
            <a:pPr>
              <a:lnSpc>
                <a:spcPct val="100000"/>
              </a:lnSpc>
            </a:pPr>
            <a:r>
              <a:rPr lang="en-IN" sz="2800">
                <a:solidFill>
                  <a:srgbClr val="000000"/>
                </a:solidFill>
                <a:latin typeface="Times New Roman"/>
              </a:rPr>
              <a:t>              </a:t>
            </a:r>
            <a:r>
              <a:rPr lang="en-IN" sz="2800">
                <a:solidFill>
                  <a:srgbClr val="000000"/>
                </a:solidFill>
                <a:latin typeface="Times New Roman"/>
              </a:rPr>
              <a:t>find another location by sequentially</a:t>
            </a:r>
            <a:r>
              <a:rPr lang="en-IN" sz="2800">
                <a:solidFill>
                  <a:srgbClr val="000000"/>
                </a:solidFill>
                <a:latin typeface="Times New Roman"/>
              </a:rPr>
              <a:t>	</a:t>
            </a:r>
            <a:r>
              <a:rPr lang="en-IN" sz="2800">
                <a:solidFill>
                  <a:srgbClr val="000000"/>
                </a:solidFill>
                <a:latin typeface="Times New Roman"/>
              </a:rPr>
              <a:t>    searching for the next available slot </a:t>
            </a:r>
            <a:endParaRPr/>
          </a:p>
          <a:p>
            <a:pPr>
              <a:lnSpc>
                <a:spcPct val="100000"/>
              </a:lnSpc>
            </a:pPr>
            <a:endParaRPr/>
          </a:p>
          <a:p>
            <a:pPr>
              <a:lnSpc>
                <a:spcPct val="100000"/>
              </a:lnSpc>
              <a:buSzPct val="70000"/>
              <a:buFont typeface="Wingdings" charset="2"/>
              <a:buChar char=""/>
            </a:pPr>
            <a:r>
              <a:rPr lang="en-IN" sz="2800">
                <a:solidFill>
                  <a:srgbClr val="000000"/>
                </a:solidFill>
                <a:latin typeface="Times New Roman"/>
              </a:rPr>
              <a:t>Go to h(x)+1, h(x)+2 etc.. </a:t>
            </a:r>
            <a:endParaRPr/>
          </a:p>
        </p:txBody>
      </p:sp>
    </p:spTree>
  </p:cSld>
  <p:timing>
    <p:tnLst>
      <p:par>
        <p:cTn id="45" dur="indefinite" restart="never" nodeType="tmRoot">
          <p:childTnLst>
            <p:seq>
              <p:cTn id="46"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8" name="CustomShape 1"/>
          <p:cNvSpPr/>
          <p:nvPr/>
        </p:nvSpPr>
        <p:spPr>
          <a:xfrm>
            <a:off x="675720" y="195840"/>
            <a:ext cx="7466760" cy="1188360"/>
          </a:xfrm>
          <a:prstGeom prst="rect">
            <a:avLst/>
          </a:prstGeom>
          <a:noFill/>
          <a:ln>
            <a:noFill/>
          </a:ln>
        </p:spPr>
        <p:txBody>
          <a:bodyPr lIns="90000" rIns="90000" tIns="45000" bIns="45000" anchor="b"/>
          <a:p>
            <a:pPr algn="just">
              <a:lnSpc>
                <a:spcPct val="100000"/>
              </a:lnSpc>
            </a:pPr>
            <a:r>
              <a:rPr lang="en-IN" sz="3000">
                <a:solidFill>
                  <a:srgbClr val="575f6d"/>
                </a:solidFill>
                <a:latin typeface="Times New Roman"/>
              </a:rPr>
              <a:t>Insert following keys into hash table using linear probing where table size m=7 and     h(x)= x mod m, keys={ 76,93,40,47,10,55}</a:t>
            </a:r>
            <a:endParaRPr/>
          </a:p>
        </p:txBody>
      </p:sp>
      <p:sp>
        <p:nvSpPr>
          <p:cNvPr id="179" name="CustomShape 2"/>
          <p:cNvSpPr/>
          <p:nvPr/>
        </p:nvSpPr>
        <p:spPr>
          <a:xfrm>
            <a:off x="155520" y="-144360"/>
            <a:ext cx="304200" cy="304200"/>
          </a:xfrm>
          <a:prstGeom prst="rect">
            <a:avLst/>
          </a:prstGeom>
          <a:noFill/>
          <a:ln>
            <a:noFill/>
          </a:ln>
        </p:spPr>
      </p:sp>
      <p:sp>
        <p:nvSpPr>
          <p:cNvPr id="180" name="CustomShape 3"/>
          <p:cNvSpPr/>
          <p:nvPr/>
        </p:nvSpPr>
        <p:spPr>
          <a:xfrm>
            <a:off x="307800" y="7920"/>
            <a:ext cx="304200" cy="304200"/>
          </a:xfrm>
          <a:prstGeom prst="rect">
            <a:avLst/>
          </a:prstGeom>
          <a:noFill/>
          <a:ln>
            <a:noFill/>
          </a:ln>
        </p:spPr>
      </p:sp>
      <p:pic>
        <p:nvPicPr>
          <p:cNvPr id="181" name="Picture 7" descr=""/>
          <p:cNvPicPr/>
          <p:nvPr/>
        </p:nvPicPr>
        <p:blipFill>
          <a:blip r:embed="rId1"/>
          <a:stretch>
            <a:fillRect/>
          </a:stretch>
        </p:blipFill>
        <p:spPr>
          <a:xfrm>
            <a:off x="838080" y="1600200"/>
            <a:ext cx="7304400" cy="4926240"/>
          </a:xfrm>
          <a:prstGeom prst="rect">
            <a:avLst/>
          </a:prstGeom>
          <a:ln>
            <a:noFill/>
          </a:ln>
        </p:spPr>
      </p:pic>
    </p:spTree>
  </p:cSld>
  <p:timing>
    <p:tnLst>
      <p:par>
        <p:cTn id="47" dur="indefinite" restart="never" nodeType="tmRoot">
          <p:childTnLst>
            <p:seq>
              <p:cTn id="48"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2" name="CustomShape 1"/>
          <p:cNvSpPr/>
          <p:nvPr/>
        </p:nvSpPr>
        <p:spPr>
          <a:xfrm>
            <a:off x="457200" y="274680"/>
            <a:ext cx="7466760" cy="63900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Types of linear probing</a:t>
            </a:r>
            <a:endParaRPr/>
          </a:p>
        </p:txBody>
      </p:sp>
      <p:sp>
        <p:nvSpPr>
          <p:cNvPr id="183" name="CustomShape 2"/>
          <p:cNvSpPr/>
          <p:nvPr/>
        </p:nvSpPr>
        <p:spPr>
          <a:xfrm>
            <a:off x="380880" y="1066680"/>
            <a:ext cx="8000280" cy="5562000"/>
          </a:xfrm>
          <a:prstGeom prst="rect">
            <a:avLst/>
          </a:prstGeom>
          <a:noFill/>
          <a:ln>
            <a:noFill/>
          </a:ln>
        </p:spPr>
        <p:txBody>
          <a:bodyPr lIns="90000" rIns="90000" tIns="45000" bIns="45000"/>
          <a:p>
            <a:pPr>
              <a:lnSpc>
                <a:spcPct val="100000"/>
              </a:lnSpc>
            </a:pPr>
            <a:r>
              <a:rPr b="1" lang="en-IN" sz="2400">
                <a:solidFill>
                  <a:srgbClr val="000000"/>
                </a:solidFill>
                <a:latin typeface="Times New Roman"/>
              </a:rPr>
              <a:t>Linear probing with chaining (without replacement)</a:t>
            </a:r>
            <a:endParaRPr/>
          </a:p>
          <a:p>
            <a:pPr>
              <a:lnSpc>
                <a:spcPct val="100000"/>
              </a:lnSpc>
              <a:buSzPct val="70000"/>
              <a:buFont typeface="Wingdings" charset="2"/>
              <a:buChar char=""/>
            </a:pPr>
            <a:r>
              <a:rPr lang="en-IN" sz="2000">
                <a:solidFill>
                  <a:srgbClr val="000000"/>
                </a:solidFill>
                <a:latin typeface="Times New Roman"/>
              </a:rPr>
              <a:t>Excessive collision when occurs it becomes very difficult to maintain indexes of same hash key </a:t>
            </a:r>
            <a:endParaRPr/>
          </a:p>
          <a:p>
            <a:pPr>
              <a:lnSpc>
                <a:spcPct val="100000"/>
              </a:lnSpc>
              <a:buSzPct val="70000"/>
              <a:buFont typeface="Wingdings" charset="2"/>
              <a:buChar char=""/>
            </a:pPr>
            <a:r>
              <a:rPr lang="en-IN" sz="2000">
                <a:solidFill>
                  <a:srgbClr val="000000"/>
                </a:solidFill>
                <a:latin typeface="Times New Roman"/>
              </a:rPr>
              <a:t>Extra field is added to maintain chain</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Key    Chain</a:t>
            </a:r>
            <a:endParaRPr/>
          </a:p>
          <a:p>
            <a:pPr>
              <a:lnSpc>
                <a:spcPct val="100000"/>
              </a:lnSpc>
            </a:pPr>
            <a:r>
              <a:rPr lang="en-IN" sz="2000">
                <a:solidFill>
                  <a:srgbClr val="000000"/>
                </a:solidFill>
                <a:latin typeface="Times New Roman"/>
              </a:rPr>
              <a:t>Example: Let M = 10 , H(X)= X MOD M,               0</a:t>
            </a:r>
            <a:endParaRPr/>
          </a:p>
          <a:p>
            <a:pPr>
              <a:lnSpc>
                <a:spcPct val="100000"/>
              </a:lnSpc>
            </a:pPr>
            <a:r>
              <a:rPr lang="en-IN" sz="2000">
                <a:solidFill>
                  <a:srgbClr val="000000"/>
                </a:solidFill>
                <a:latin typeface="Times New Roman"/>
              </a:rPr>
              <a:t>                </a:t>
            </a:r>
            <a:r>
              <a:rPr lang="en-IN" sz="2000">
                <a:solidFill>
                  <a:srgbClr val="000000"/>
                </a:solidFill>
                <a:latin typeface="Times New Roman"/>
              </a:rPr>
              <a:t>KEYS={0,1,4,71,64,89,11,33}                 1</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2</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3</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4</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5</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6</a:t>
            </a:r>
            <a:r>
              <a:rPr lang="en-IN" sz="2000">
                <a:solidFill>
                  <a:srgbClr val="000000"/>
                </a:solidFill>
                <a:latin typeface="Times New Roman"/>
              </a:rPr>
              <a:t>	</a:t>
            </a:r>
            <a:r>
              <a:rPr lang="en-IN" sz="2000">
                <a:solidFill>
                  <a:srgbClr val="000000"/>
                </a:solidFill>
                <a:latin typeface="Times New Roman"/>
              </a:rPr>
              <a:t>	</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7</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8</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9</a:t>
            </a:r>
            <a:endParaRPr/>
          </a:p>
        </p:txBody>
      </p:sp>
      <p:graphicFrame>
        <p:nvGraphicFramePr>
          <p:cNvPr id="184" name="Table 3"/>
          <p:cNvGraphicFramePr/>
          <p:nvPr/>
        </p:nvGraphicFramePr>
        <p:xfrm>
          <a:off x="6019920" y="2666880"/>
          <a:ext cx="1828080" cy="3707640"/>
        </p:xfrm>
        <a:graphic>
          <a:graphicData uri="http://schemas.openxmlformats.org/drawingml/2006/table">
            <a:tbl>
              <a:tblPr/>
              <a:tblGrid>
                <a:gridCol w="838080"/>
                <a:gridCol w="990360"/>
              </a:tblGrid>
              <a:tr h="389160">
                <a:tc>
                  <a:txBody>
                    <a:bodyPr/>
                    <a:p>
                      <a:pPr algn="ctr">
                        <a:lnSpc>
                          <a:spcPct val="100000"/>
                        </a:lnSpc>
                      </a:pPr>
                      <a:r>
                        <a:rPr lang="en-IN">
                          <a:solidFill>
                            <a:srgbClr val="000000"/>
                          </a:solidFill>
                          <a:latin typeface="Century Schoolbook"/>
                        </a:rPr>
                        <a:t>0</a:t>
                      </a:r>
                      <a:endParaRPr/>
                    </a:p>
                  </a:txBody>
                  <a:tcPr/>
                </a:tc>
                <a:tc>
                  <a:txBody>
                    <a:bodyPr/>
                    <a:p>
                      <a:pPr algn="ctr">
                        <a:lnSpc>
                          <a:spcPct val="100000"/>
                        </a:lnSpc>
                      </a:pPr>
                      <a:r>
                        <a:rPr lang="en-IN">
                          <a:solidFill>
                            <a:srgbClr val="000000"/>
                          </a:solidFill>
                          <a:latin typeface="Century Schoolbook"/>
                        </a:rPr>
                        <a:t>-1</a:t>
                      </a:r>
                      <a:endParaRPr/>
                    </a:p>
                  </a:txBody>
                  <a:tcPr/>
                </a:tc>
              </a:tr>
              <a:tr h="389160">
                <a:tc>
                  <a:txBody>
                    <a:bodyPr/>
                    <a:p>
                      <a:pPr algn="ctr">
                        <a:lnSpc>
                          <a:spcPct val="100000"/>
                        </a:lnSpc>
                      </a:pPr>
                      <a:r>
                        <a:rPr lang="en-IN">
                          <a:solidFill>
                            <a:srgbClr val="000000"/>
                          </a:solidFill>
                          <a:latin typeface="Century Schoolbook"/>
                        </a:rPr>
                        <a:t>1</a:t>
                      </a:r>
                      <a:endParaRPr/>
                    </a:p>
                  </a:txBody>
                  <a:tcPr/>
                </a:tc>
                <a:tc>
                  <a:txBody>
                    <a:bodyPr/>
                    <a:p>
                      <a:pPr algn="ctr">
                        <a:lnSpc>
                          <a:spcPct val="100000"/>
                        </a:lnSpc>
                      </a:pPr>
                      <a:r>
                        <a:rPr lang="en-IN">
                          <a:solidFill>
                            <a:srgbClr val="000000"/>
                          </a:solidFill>
                          <a:latin typeface="Century Schoolbook"/>
                        </a:rPr>
                        <a:t>2</a:t>
                      </a:r>
                      <a:endParaRPr/>
                    </a:p>
                  </a:txBody>
                  <a:tcPr/>
                </a:tc>
              </a:tr>
              <a:tr h="389160">
                <a:tc>
                  <a:txBody>
                    <a:bodyPr/>
                    <a:p>
                      <a:pPr algn="ctr">
                        <a:lnSpc>
                          <a:spcPct val="100000"/>
                        </a:lnSpc>
                      </a:pPr>
                      <a:r>
                        <a:rPr lang="en-IN">
                          <a:solidFill>
                            <a:srgbClr val="000000"/>
                          </a:solidFill>
                          <a:latin typeface="Century Schoolbook"/>
                        </a:rPr>
                        <a:t>71</a:t>
                      </a:r>
                      <a:endParaRPr/>
                    </a:p>
                  </a:txBody>
                  <a:tcPr/>
                </a:tc>
                <a:tc>
                  <a:txBody>
                    <a:bodyPr/>
                    <a:p>
                      <a:pPr algn="ctr">
                        <a:lnSpc>
                          <a:spcPct val="100000"/>
                        </a:lnSpc>
                      </a:pPr>
                      <a:r>
                        <a:rPr lang="en-IN">
                          <a:solidFill>
                            <a:srgbClr val="000000"/>
                          </a:solidFill>
                          <a:latin typeface="Century Schoolbook"/>
                        </a:rPr>
                        <a:t>3</a:t>
                      </a:r>
                      <a:endParaRPr/>
                    </a:p>
                  </a:txBody>
                  <a:tcPr/>
                </a:tc>
              </a:tr>
              <a:tr h="389160">
                <a:tc>
                  <a:txBody>
                    <a:bodyPr/>
                    <a:p>
                      <a:pPr algn="ctr">
                        <a:lnSpc>
                          <a:spcPct val="100000"/>
                        </a:lnSpc>
                      </a:pPr>
                      <a:r>
                        <a:rPr lang="en-IN">
                          <a:solidFill>
                            <a:srgbClr val="000000"/>
                          </a:solidFill>
                          <a:latin typeface="Century Schoolbook"/>
                        </a:rPr>
                        <a:t>11</a:t>
                      </a:r>
                      <a:endParaRPr/>
                    </a:p>
                  </a:txBody>
                  <a:tcPr/>
                </a:tc>
                <a:tc>
                  <a:txBody>
                    <a:bodyPr/>
                    <a:p>
                      <a:pPr algn="ctr">
                        <a:lnSpc>
                          <a:spcPct val="100000"/>
                        </a:lnSpc>
                      </a:pPr>
                      <a:r>
                        <a:rPr lang="en-IN">
                          <a:solidFill>
                            <a:srgbClr val="000000"/>
                          </a:solidFill>
                          <a:latin typeface="Century Schoolbook"/>
                        </a:rPr>
                        <a:t>-1</a:t>
                      </a:r>
                      <a:endParaRPr/>
                    </a:p>
                  </a:txBody>
                  <a:tcPr/>
                </a:tc>
              </a:tr>
              <a:tr h="389160">
                <a:tc>
                  <a:txBody>
                    <a:bodyPr/>
                    <a:p>
                      <a:pPr algn="ctr">
                        <a:lnSpc>
                          <a:spcPct val="100000"/>
                        </a:lnSpc>
                      </a:pPr>
                      <a:r>
                        <a:rPr lang="en-IN">
                          <a:solidFill>
                            <a:srgbClr val="000000"/>
                          </a:solidFill>
                          <a:latin typeface="Century Schoolbook"/>
                        </a:rPr>
                        <a:t>4</a:t>
                      </a:r>
                      <a:endParaRPr/>
                    </a:p>
                  </a:txBody>
                  <a:tcPr/>
                </a:tc>
                <a:tc>
                  <a:txBody>
                    <a:bodyPr/>
                    <a:p>
                      <a:pPr algn="ctr">
                        <a:lnSpc>
                          <a:spcPct val="100000"/>
                        </a:lnSpc>
                      </a:pPr>
                      <a:r>
                        <a:rPr lang="en-IN">
                          <a:solidFill>
                            <a:srgbClr val="000000"/>
                          </a:solidFill>
                          <a:latin typeface="Century Schoolbook"/>
                        </a:rPr>
                        <a:t>5</a:t>
                      </a:r>
                      <a:endParaRPr/>
                    </a:p>
                  </a:txBody>
                  <a:tcPr/>
                </a:tc>
              </a:tr>
              <a:tr h="389160">
                <a:tc>
                  <a:txBody>
                    <a:bodyPr/>
                    <a:p>
                      <a:pPr algn="ctr">
                        <a:lnSpc>
                          <a:spcPct val="100000"/>
                        </a:lnSpc>
                      </a:pPr>
                      <a:r>
                        <a:rPr lang="en-IN">
                          <a:solidFill>
                            <a:srgbClr val="000000"/>
                          </a:solidFill>
                          <a:latin typeface="Century Schoolbook"/>
                        </a:rPr>
                        <a:t>64</a:t>
                      </a:r>
                      <a:endParaRPr/>
                    </a:p>
                  </a:txBody>
                  <a:tcPr/>
                </a:tc>
                <a:tc>
                  <a:txBody>
                    <a:bodyPr/>
                    <a:p>
                      <a:pPr algn="ctr">
                        <a:lnSpc>
                          <a:spcPct val="100000"/>
                        </a:lnSpc>
                      </a:pPr>
                      <a:r>
                        <a:rPr lang="en-IN">
                          <a:solidFill>
                            <a:srgbClr val="000000"/>
                          </a:solidFill>
                          <a:latin typeface="Century Schoolbook"/>
                        </a:rPr>
                        <a:t>-1</a:t>
                      </a:r>
                      <a:endParaRPr/>
                    </a:p>
                  </a:txBody>
                  <a:tcPr/>
                </a:tc>
              </a:tr>
              <a:tr h="389160">
                <a:tc>
                  <a:txBody>
                    <a:bodyPr/>
                    <a:p>
                      <a:pPr algn="ctr">
                        <a:lnSpc>
                          <a:spcPct val="100000"/>
                        </a:lnSpc>
                      </a:pPr>
                      <a:r>
                        <a:rPr lang="en-IN">
                          <a:solidFill>
                            <a:srgbClr val="000000"/>
                          </a:solidFill>
                          <a:latin typeface="Century Schoolbook"/>
                        </a:rPr>
                        <a:t>33</a:t>
                      </a:r>
                      <a:endParaRPr/>
                    </a:p>
                  </a:txBody>
                  <a:tcPr/>
                </a:tc>
                <a:tc>
                  <a:txBody>
                    <a:bodyPr/>
                    <a:p>
                      <a:pPr algn="ctr">
                        <a:lnSpc>
                          <a:spcPct val="100000"/>
                        </a:lnSpc>
                      </a:pPr>
                      <a:r>
                        <a:rPr lang="en-IN">
                          <a:solidFill>
                            <a:srgbClr val="000000"/>
                          </a:solidFill>
                          <a:latin typeface="Century Schoolbook"/>
                        </a:rPr>
                        <a:t>-1</a:t>
                      </a:r>
                      <a:endParaRPr/>
                    </a:p>
                  </a:txBody>
                  <a:tcPr/>
                </a:tc>
              </a:tr>
              <a:tr h="431640">
                <a:tc>
                  <a:tcPr/>
                </a:tc>
                <a:tc>
                  <a:txBody>
                    <a:bodyPr/>
                    <a:p>
                      <a:pPr algn="ctr">
                        <a:lnSpc>
                          <a:spcPct val="100000"/>
                        </a:lnSpc>
                      </a:pPr>
                      <a:r>
                        <a:rPr lang="en-IN">
                          <a:solidFill>
                            <a:srgbClr val="000000"/>
                          </a:solidFill>
                          <a:latin typeface="Century Schoolbook"/>
                        </a:rPr>
                        <a:t>-1</a:t>
                      </a:r>
                      <a:endParaRPr/>
                    </a:p>
                  </a:txBody>
                  <a:tcPr/>
                </a:tc>
              </a:tr>
              <a:tr h="431640">
                <a:tc>
                  <a:tcPr/>
                </a:tc>
                <a:tc>
                  <a:txBody>
                    <a:bodyPr/>
                    <a:p>
                      <a:pPr algn="ctr">
                        <a:lnSpc>
                          <a:spcPct val="100000"/>
                        </a:lnSpc>
                      </a:pPr>
                      <a:r>
                        <a:rPr lang="en-IN">
                          <a:solidFill>
                            <a:srgbClr val="000000"/>
                          </a:solidFill>
                          <a:latin typeface="Century Schoolbook"/>
                        </a:rPr>
                        <a:t>-1</a:t>
                      </a:r>
                      <a:endParaRPr/>
                    </a:p>
                  </a:txBody>
                  <a:tcPr/>
                </a:tc>
              </a:tr>
              <a:tr h="389160">
                <a:tc>
                  <a:txBody>
                    <a:bodyPr/>
                    <a:p>
                      <a:pPr algn="ctr">
                        <a:lnSpc>
                          <a:spcPct val="100000"/>
                        </a:lnSpc>
                      </a:pPr>
                      <a:r>
                        <a:rPr lang="en-IN">
                          <a:solidFill>
                            <a:srgbClr val="000000"/>
                          </a:solidFill>
                          <a:latin typeface="Century Schoolbook"/>
                        </a:rPr>
                        <a:t>89</a:t>
                      </a:r>
                      <a:endParaRPr/>
                    </a:p>
                  </a:txBody>
                  <a:tcPr/>
                </a:tc>
                <a:tc>
                  <a:txBody>
                    <a:bodyPr/>
                    <a:p>
                      <a:pPr algn="ctr">
                        <a:lnSpc>
                          <a:spcPct val="100000"/>
                        </a:lnSpc>
                      </a:pPr>
                      <a:r>
                        <a:rPr lang="en-IN">
                          <a:solidFill>
                            <a:srgbClr val="000000"/>
                          </a:solidFill>
                          <a:latin typeface="Century Schoolbook"/>
                        </a:rPr>
                        <a:t>-1</a:t>
                      </a:r>
                      <a:endParaRPr/>
                    </a:p>
                  </a:txBody>
                  <a:tcPr/>
                </a:tc>
              </a:tr>
            </a:tbl>
          </a:graphicData>
        </a:graphic>
      </p:graphicFrame>
      <p:pic>
        <p:nvPicPr>
          <p:cNvPr id="185" name="Ink 15" descr=""/>
          <p:cNvPicPr/>
          <p:nvPr/>
        </p:nvPicPr>
        <p:blipFill>
          <a:blip r:embed="rId1"/>
          <a:stretch>
            <a:fillRect/>
          </a:stretch>
        </p:blipFill>
        <p:spPr>
          <a:xfrm>
            <a:off x="7871760" y="3173760"/>
            <a:ext cx="325080" cy="909000"/>
          </a:xfrm>
          <a:prstGeom prst="rect">
            <a:avLst/>
          </a:prstGeom>
          <a:ln>
            <a:noFill/>
          </a:ln>
        </p:spPr>
      </p:pic>
      <p:pic>
        <p:nvPicPr>
          <p:cNvPr id="186" name="Ink 21" descr=""/>
          <p:cNvPicPr/>
          <p:nvPr/>
        </p:nvPicPr>
        <p:blipFill>
          <a:blip r:embed="rId2"/>
          <a:stretch>
            <a:fillRect/>
          </a:stretch>
        </p:blipFill>
        <p:spPr>
          <a:xfrm>
            <a:off x="7861320" y="3593880"/>
            <a:ext cx="308520" cy="1346400"/>
          </a:xfrm>
          <a:prstGeom prst="rect">
            <a:avLst/>
          </a:prstGeom>
          <a:ln>
            <a:noFill/>
          </a:ln>
        </p:spPr>
      </p:pic>
      <p:pic>
        <p:nvPicPr>
          <p:cNvPr id="187" name="Ink 10" descr=""/>
          <p:cNvPicPr/>
          <p:nvPr/>
        </p:nvPicPr>
        <p:blipFill>
          <a:blip r:embed="rId3"/>
          <a:stretch>
            <a:fillRect/>
          </a:stretch>
        </p:blipFill>
        <p:spPr>
          <a:xfrm>
            <a:off x="6181200" y="2940480"/>
            <a:ext cx="1328040" cy="1688760"/>
          </a:xfrm>
          <a:prstGeom prst="rect">
            <a:avLst/>
          </a:prstGeom>
          <a:ln>
            <a:noFill/>
          </a:ln>
        </p:spPr>
      </p:pic>
    </p:spTree>
  </p:cSld>
  <p:timing>
    <p:tnLst>
      <p:par>
        <p:cTn id="49" dur="indefinite" restart="never" nodeType="tmRoot">
          <p:childTnLst>
            <p:seq>
              <p:cTn id="50"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8" name="CustomShape 1"/>
          <p:cNvSpPr/>
          <p:nvPr/>
        </p:nvSpPr>
        <p:spPr>
          <a:xfrm>
            <a:off x="457200" y="274680"/>
            <a:ext cx="7466760" cy="63900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Types of linear probing</a:t>
            </a:r>
            <a:endParaRPr/>
          </a:p>
        </p:txBody>
      </p:sp>
      <p:sp>
        <p:nvSpPr>
          <p:cNvPr id="189" name="CustomShape 2"/>
          <p:cNvSpPr/>
          <p:nvPr/>
        </p:nvSpPr>
        <p:spPr>
          <a:xfrm>
            <a:off x="380880" y="1066680"/>
            <a:ext cx="8228880" cy="5562000"/>
          </a:xfrm>
          <a:prstGeom prst="rect">
            <a:avLst/>
          </a:prstGeom>
          <a:noFill/>
          <a:ln>
            <a:noFill/>
          </a:ln>
        </p:spPr>
        <p:txBody>
          <a:bodyPr lIns="90000" rIns="90000" tIns="45000" bIns="45000"/>
          <a:p>
            <a:pPr>
              <a:lnSpc>
                <a:spcPct val="100000"/>
              </a:lnSpc>
            </a:pPr>
            <a:r>
              <a:rPr b="1" lang="en-IN" sz="2400">
                <a:solidFill>
                  <a:srgbClr val="000000"/>
                </a:solidFill>
                <a:latin typeface="Times New Roman"/>
              </a:rPr>
              <a:t>Linear probing with chaining (with replacement)</a:t>
            </a:r>
            <a:endParaRPr/>
          </a:p>
          <a:p>
            <a:pPr>
              <a:lnSpc>
                <a:spcPct val="100000"/>
              </a:lnSpc>
              <a:buSzPct val="70000"/>
              <a:buFont typeface="Wingdings" charset="2"/>
              <a:buChar char=""/>
            </a:pPr>
            <a:r>
              <a:rPr lang="en-IN" sz="2000">
                <a:solidFill>
                  <a:srgbClr val="000000"/>
                </a:solidFill>
                <a:latin typeface="Times New Roman"/>
              </a:rPr>
              <a:t>Problem of misplaced starting location of the chain is handled.</a:t>
            </a:r>
            <a:endParaRPr/>
          </a:p>
          <a:p>
            <a:pPr>
              <a:lnSpc>
                <a:spcPct val="100000"/>
              </a:lnSpc>
              <a:buSzPct val="70000"/>
              <a:buFont typeface="Wingdings" charset="2"/>
              <a:buChar char=""/>
            </a:pPr>
            <a:r>
              <a:rPr lang="en-IN" sz="2000">
                <a:solidFill>
                  <a:srgbClr val="000000"/>
                </a:solidFill>
                <a:latin typeface="Times New Roman"/>
              </a:rPr>
              <a:t>Extra field is added to maintain chain</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Key   Chain </a:t>
            </a:r>
            <a:endParaRPr/>
          </a:p>
          <a:p>
            <a:pPr>
              <a:lnSpc>
                <a:spcPct val="100000"/>
              </a:lnSpc>
            </a:pPr>
            <a:r>
              <a:rPr lang="en-IN" sz="2000">
                <a:solidFill>
                  <a:srgbClr val="000000"/>
                </a:solidFill>
                <a:latin typeface="Times New Roman"/>
              </a:rPr>
              <a:t>Example: Let M = 10 , H(X)= X MOD M,               0</a:t>
            </a:r>
            <a:endParaRPr/>
          </a:p>
          <a:p>
            <a:pPr>
              <a:lnSpc>
                <a:spcPct val="100000"/>
              </a:lnSpc>
            </a:pPr>
            <a:r>
              <a:rPr lang="en-IN" sz="2000">
                <a:solidFill>
                  <a:srgbClr val="000000"/>
                </a:solidFill>
                <a:latin typeface="Times New Roman"/>
              </a:rPr>
              <a:t>                </a:t>
            </a:r>
            <a:r>
              <a:rPr lang="en-IN" sz="2000">
                <a:solidFill>
                  <a:srgbClr val="000000"/>
                </a:solidFill>
                <a:latin typeface="Times New Roman"/>
              </a:rPr>
              <a:t>KEYS={0,1,4,71,64,89,11,33}                 1</a:t>
            </a:r>
            <a:endParaRPr/>
          </a:p>
          <a:p>
            <a:pPr>
              <a:lnSpc>
                <a:spcPct val="100000"/>
              </a:lnSpc>
            </a:pPr>
            <a:r>
              <a:rPr lang="en-IN" sz="2000">
                <a:solidFill>
                  <a:srgbClr val="000000"/>
                </a:solidFill>
                <a:latin typeface="Times New Roman"/>
              </a:rPr>
              <a:t>                 </a:t>
            </a:r>
            <a:r>
              <a:rPr lang="en-IN" sz="2000">
                <a:solidFill>
                  <a:srgbClr val="000000"/>
                </a:solidFill>
                <a:latin typeface="Times New Roman"/>
              </a:rPr>
              <a:t>if add 22  : 1-&gt;11-&gt;71</a:t>
            </a:r>
            <a:r>
              <a:rPr lang="en-IN" sz="2000">
                <a:solidFill>
                  <a:srgbClr val="000000"/>
                </a:solidFill>
                <a:latin typeface="Times New Roman"/>
              </a:rPr>
              <a:t>	</a:t>
            </a:r>
            <a:r>
              <a:rPr lang="en-IN" sz="2000">
                <a:solidFill>
                  <a:srgbClr val="000000"/>
                </a:solidFill>
                <a:latin typeface="Times New Roman"/>
              </a:rPr>
              <a:t>                         2</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3</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4</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5</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6</a:t>
            </a:r>
            <a:r>
              <a:rPr lang="en-IN" sz="2000">
                <a:solidFill>
                  <a:srgbClr val="000000"/>
                </a:solidFill>
                <a:latin typeface="Times New Roman"/>
              </a:rPr>
              <a:t>	</a:t>
            </a:r>
            <a:r>
              <a:rPr lang="en-IN" sz="2000">
                <a:solidFill>
                  <a:srgbClr val="000000"/>
                </a:solidFill>
                <a:latin typeface="Times New Roman"/>
              </a:rPr>
              <a:t>	</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7</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8</a:t>
            </a:r>
            <a:endParaRPr/>
          </a:p>
          <a:p>
            <a:pPr>
              <a:lnSpc>
                <a:spcPct val="100000"/>
              </a:lnSpc>
            </a:pP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           </a:t>
            </a:r>
            <a:r>
              <a:rPr lang="en-IN" sz="2000">
                <a:solidFill>
                  <a:srgbClr val="000000"/>
                </a:solidFill>
                <a:latin typeface="Times New Roman"/>
              </a:rPr>
              <a:t>9</a:t>
            </a:r>
            <a:endParaRPr/>
          </a:p>
        </p:txBody>
      </p:sp>
      <p:graphicFrame>
        <p:nvGraphicFramePr>
          <p:cNvPr id="190" name="Table 3"/>
          <p:cNvGraphicFramePr/>
          <p:nvPr/>
        </p:nvGraphicFramePr>
        <p:xfrm>
          <a:off x="6040800" y="2413080"/>
          <a:ext cx="2416680" cy="3707640"/>
        </p:xfrm>
        <a:graphic>
          <a:graphicData uri="http://schemas.openxmlformats.org/drawingml/2006/table">
            <a:tbl>
              <a:tblPr/>
              <a:tblGrid>
                <a:gridCol w="664560"/>
                <a:gridCol w="533160"/>
                <a:gridCol w="609480"/>
                <a:gridCol w="609840"/>
              </a:tblGrid>
              <a:tr h="389160">
                <a:tc>
                  <a:txBody>
                    <a:bodyPr/>
                    <a:p>
                      <a:pPr algn="ctr">
                        <a:lnSpc>
                          <a:spcPct val="100000"/>
                        </a:lnSpc>
                      </a:pPr>
                      <a:r>
                        <a:rPr lang="en-IN">
                          <a:solidFill>
                            <a:srgbClr val="000000"/>
                          </a:solidFill>
                          <a:latin typeface="Century Schoolbook"/>
                        </a:rPr>
                        <a:t>0</a:t>
                      </a:r>
                      <a:endParaRPr/>
                    </a:p>
                  </a:txBody>
                  <a:tcPr/>
                </a:tc>
                <a:tc>
                  <a:txBody>
                    <a:bodyPr/>
                    <a:p>
                      <a:pPr algn="ctr">
                        <a:lnSpc>
                          <a:spcPct val="100000"/>
                        </a:lnSpc>
                      </a:pPr>
                      <a:r>
                        <a:rPr lang="en-IN">
                          <a:solidFill>
                            <a:srgbClr val="000000"/>
                          </a:solidFill>
                          <a:latin typeface="Century Schoolbook"/>
                        </a:rPr>
                        <a:t>-1</a:t>
                      </a:r>
                      <a:endParaRPr/>
                    </a:p>
                  </a:txBody>
                  <a:tcPr/>
                </a:tc>
                <a:tc>
                  <a:txBody>
                    <a:bodyPr/>
                    <a:p>
                      <a:pPr algn="ctr">
                        <a:lnSpc>
                          <a:spcPct val="100000"/>
                        </a:lnSpc>
                      </a:pPr>
                      <a:r>
                        <a:rPr lang="en-IN">
                          <a:solidFill>
                            <a:srgbClr val="000000"/>
                          </a:solidFill>
                          <a:latin typeface="Century Schoolbook"/>
                        </a:rPr>
                        <a:t>0</a:t>
                      </a:r>
                      <a:endParaRPr/>
                    </a:p>
                  </a:txBody>
                  <a:tcPr/>
                </a:tc>
                <a:tc>
                  <a:txBody>
                    <a:bodyPr/>
                    <a:p>
                      <a:pPr algn="ctr">
                        <a:lnSpc>
                          <a:spcPct val="100000"/>
                        </a:lnSpc>
                      </a:pPr>
                      <a:r>
                        <a:rPr lang="en-IN">
                          <a:solidFill>
                            <a:srgbClr val="000000"/>
                          </a:solidFill>
                          <a:latin typeface="Century Schoolbook"/>
                        </a:rPr>
                        <a:t>-1</a:t>
                      </a:r>
                      <a:endParaRPr/>
                    </a:p>
                  </a:txBody>
                  <a:tcPr/>
                </a:tc>
              </a:tr>
              <a:tr h="389160">
                <a:tc>
                  <a:txBody>
                    <a:bodyPr/>
                    <a:p>
                      <a:pPr algn="ctr">
                        <a:lnSpc>
                          <a:spcPct val="100000"/>
                        </a:lnSpc>
                      </a:pPr>
                      <a:r>
                        <a:rPr lang="en-IN">
                          <a:solidFill>
                            <a:srgbClr val="000000"/>
                          </a:solidFill>
                          <a:latin typeface="Century Schoolbook"/>
                        </a:rPr>
                        <a:t>1</a:t>
                      </a:r>
                      <a:endParaRPr/>
                    </a:p>
                  </a:txBody>
                  <a:tcPr/>
                </a:tc>
                <a:tc>
                  <a:txBody>
                    <a:bodyPr/>
                    <a:p>
                      <a:pPr algn="ctr">
                        <a:lnSpc>
                          <a:spcPct val="100000"/>
                        </a:lnSpc>
                      </a:pPr>
                      <a:r>
                        <a:rPr lang="en-IN">
                          <a:solidFill>
                            <a:srgbClr val="000000"/>
                          </a:solidFill>
                          <a:latin typeface="Century Schoolbook"/>
                        </a:rPr>
                        <a:t>2</a:t>
                      </a:r>
                      <a:endParaRPr/>
                    </a:p>
                  </a:txBody>
                  <a:tcPr/>
                </a:tc>
                <a:tc>
                  <a:txBody>
                    <a:bodyPr/>
                    <a:p>
                      <a:pPr algn="ctr">
                        <a:lnSpc>
                          <a:spcPct val="100000"/>
                        </a:lnSpc>
                      </a:pPr>
                      <a:r>
                        <a:rPr lang="en-IN">
                          <a:solidFill>
                            <a:srgbClr val="000000"/>
                          </a:solidFill>
                          <a:latin typeface="Century Schoolbook"/>
                        </a:rPr>
                        <a:t>1</a:t>
                      </a:r>
                      <a:endParaRPr/>
                    </a:p>
                  </a:txBody>
                  <a:tcPr/>
                </a:tc>
                <a:tc>
                  <a:txBody>
                    <a:bodyPr/>
                    <a:p>
                      <a:pPr algn="ctr">
                        <a:lnSpc>
                          <a:spcPct val="100000"/>
                        </a:lnSpc>
                      </a:pPr>
                      <a:r>
                        <a:rPr lang="en-IN">
                          <a:solidFill>
                            <a:srgbClr val="000000"/>
                          </a:solidFill>
                          <a:latin typeface="Century Schoolbook"/>
                        </a:rPr>
                        <a:t>3</a:t>
                      </a:r>
                      <a:endParaRPr/>
                    </a:p>
                  </a:txBody>
                  <a:tcPr/>
                </a:tc>
              </a:tr>
              <a:tr h="389160">
                <a:tc>
                  <a:txBody>
                    <a:bodyPr/>
                    <a:p>
                      <a:pPr algn="ctr">
                        <a:lnSpc>
                          <a:spcPct val="100000"/>
                        </a:lnSpc>
                      </a:pPr>
                      <a:r>
                        <a:rPr lang="en-IN">
                          <a:solidFill>
                            <a:srgbClr val="000000"/>
                          </a:solidFill>
                          <a:latin typeface="Century Schoolbook"/>
                        </a:rPr>
                        <a:t>71</a:t>
                      </a:r>
                      <a:endParaRPr/>
                    </a:p>
                  </a:txBody>
                  <a:tcPr/>
                </a:tc>
                <a:tc>
                  <a:txBody>
                    <a:bodyPr/>
                    <a:p>
                      <a:pPr algn="ctr">
                        <a:lnSpc>
                          <a:spcPct val="100000"/>
                        </a:lnSpc>
                      </a:pPr>
                      <a:r>
                        <a:rPr lang="en-IN">
                          <a:solidFill>
                            <a:srgbClr val="000000"/>
                          </a:solidFill>
                          <a:latin typeface="Century Schoolbook"/>
                        </a:rPr>
                        <a:t>3</a:t>
                      </a:r>
                      <a:endParaRPr/>
                    </a:p>
                  </a:txBody>
                  <a:tcPr/>
                </a:tc>
                <a:tc>
                  <a:txBody>
                    <a:bodyPr/>
                    <a:p>
                      <a:pPr algn="ctr">
                        <a:lnSpc>
                          <a:spcPct val="100000"/>
                        </a:lnSpc>
                      </a:pPr>
                      <a:r>
                        <a:rPr lang="en-IN">
                          <a:solidFill>
                            <a:srgbClr val="000000"/>
                          </a:solidFill>
                          <a:latin typeface="Century Schoolbook"/>
                        </a:rPr>
                        <a:t>22</a:t>
                      </a:r>
                      <a:endParaRPr/>
                    </a:p>
                  </a:txBody>
                  <a:tcPr/>
                </a:tc>
                <a:tc>
                  <a:txBody>
                    <a:bodyPr/>
                    <a:p>
                      <a:pPr algn="ctr">
                        <a:lnSpc>
                          <a:spcPct val="100000"/>
                        </a:lnSpc>
                      </a:pPr>
                      <a:r>
                        <a:rPr lang="en-IN">
                          <a:solidFill>
                            <a:srgbClr val="000000"/>
                          </a:solidFill>
                          <a:latin typeface="Century Schoolbook"/>
                        </a:rPr>
                        <a:t>-1</a:t>
                      </a:r>
                      <a:endParaRPr/>
                    </a:p>
                  </a:txBody>
                  <a:tcPr/>
                </a:tc>
              </a:tr>
              <a:tr h="389160">
                <a:tc>
                  <a:txBody>
                    <a:bodyPr/>
                    <a:p>
                      <a:pPr algn="ctr">
                        <a:lnSpc>
                          <a:spcPct val="100000"/>
                        </a:lnSpc>
                      </a:pPr>
                      <a:r>
                        <a:rPr lang="en-IN">
                          <a:solidFill>
                            <a:srgbClr val="000000"/>
                          </a:solidFill>
                          <a:latin typeface="Century Schoolbook"/>
                        </a:rPr>
                        <a:t>11</a:t>
                      </a:r>
                      <a:endParaRPr/>
                    </a:p>
                  </a:txBody>
                  <a:tcPr/>
                </a:tc>
                <a:tc>
                  <a:txBody>
                    <a:bodyPr/>
                    <a:p>
                      <a:pPr algn="ctr">
                        <a:lnSpc>
                          <a:spcPct val="100000"/>
                        </a:lnSpc>
                      </a:pPr>
                      <a:r>
                        <a:rPr lang="en-IN">
                          <a:solidFill>
                            <a:srgbClr val="000000"/>
                          </a:solidFill>
                          <a:latin typeface="Century Schoolbook"/>
                        </a:rPr>
                        <a:t>-1</a:t>
                      </a:r>
                      <a:endParaRPr/>
                    </a:p>
                  </a:txBody>
                  <a:tcPr/>
                </a:tc>
                <a:tc>
                  <a:txBody>
                    <a:bodyPr/>
                    <a:p>
                      <a:pPr algn="ctr">
                        <a:lnSpc>
                          <a:spcPct val="100000"/>
                        </a:lnSpc>
                      </a:pPr>
                      <a:r>
                        <a:rPr lang="en-IN">
                          <a:solidFill>
                            <a:srgbClr val="000000"/>
                          </a:solidFill>
                          <a:latin typeface="Century Schoolbook"/>
                        </a:rPr>
                        <a:t>11</a:t>
                      </a:r>
                      <a:endParaRPr/>
                    </a:p>
                  </a:txBody>
                  <a:tcPr/>
                </a:tc>
                <a:tc>
                  <a:txBody>
                    <a:bodyPr/>
                    <a:p>
                      <a:pPr algn="ctr">
                        <a:lnSpc>
                          <a:spcPct val="100000"/>
                        </a:lnSpc>
                      </a:pPr>
                      <a:r>
                        <a:rPr lang="en-IN">
                          <a:solidFill>
                            <a:srgbClr val="000000"/>
                          </a:solidFill>
                          <a:latin typeface="Century Schoolbook"/>
                        </a:rPr>
                        <a:t>7</a:t>
                      </a:r>
                      <a:endParaRPr/>
                    </a:p>
                  </a:txBody>
                  <a:tcPr/>
                </a:tc>
              </a:tr>
              <a:tr h="389160">
                <a:tc>
                  <a:txBody>
                    <a:bodyPr/>
                    <a:p>
                      <a:pPr algn="ctr">
                        <a:lnSpc>
                          <a:spcPct val="100000"/>
                        </a:lnSpc>
                      </a:pPr>
                      <a:r>
                        <a:rPr lang="en-IN">
                          <a:solidFill>
                            <a:srgbClr val="000000"/>
                          </a:solidFill>
                          <a:latin typeface="Century Schoolbook"/>
                        </a:rPr>
                        <a:t>4</a:t>
                      </a:r>
                      <a:endParaRPr/>
                    </a:p>
                  </a:txBody>
                  <a:tcPr/>
                </a:tc>
                <a:tc>
                  <a:txBody>
                    <a:bodyPr/>
                    <a:p>
                      <a:pPr algn="ctr">
                        <a:lnSpc>
                          <a:spcPct val="100000"/>
                        </a:lnSpc>
                      </a:pPr>
                      <a:r>
                        <a:rPr lang="en-IN">
                          <a:solidFill>
                            <a:srgbClr val="000000"/>
                          </a:solidFill>
                          <a:latin typeface="Century Schoolbook"/>
                        </a:rPr>
                        <a:t>5</a:t>
                      </a:r>
                      <a:endParaRPr/>
                    </a:p>
                  </a:txBody>
                  <a:tcPr/>
                </a:tc>
                <a:tc>
                  <a:txBody>
                    <a:bodyPr/>
                    <a:p>
                      <a:pPr algn="ctr">
                        <a:lnSpc>
                          <a:spcPct val="100000"/>
                        </a:lnSpc>
                      </a:pPr>
                      <a:r>
                        <a:rPr lang="en-IN">
                          <a:solidFill>
                            <a:srgbClr val="000000"/>
                          </a:solidFill>
                          <a:latin typeface="Century Schoolbook"/>
                        </a:rPr>
                        <a:t>4</a:t>
                      </a:r>
                      <a:endParaRPr/>
                    </a:p>
                  </a:txBody>
                  <a:tcPr/>
                </a:tc>
                <a:tc>
                  <a:txBody>
                    <a:bodyPr/>
                    <a:p>
                      <a:pPr algn="ctr">
                        <a:lnSpc>
                          <a:spcPct val="100000"/>
                        </a:lnSpc>
                      </a:pPr>
                      <a:r>
                        <a:rPr lang="en-IN">
                          <a:solidFill>
                            <a:srgbClr val="000000"/>
                          </a:solidFill>
                          <a:latin typeface="Century Schoolbook"/>
                        </a:rPr>
                        <a:t>5</a:t>
                      </a:r>
                      <a:endParaRPr/>
                    </a:p>
                  </a:txBody>
                  <a:tcPr/>
                </a:tc>
              </a:tr>
              <a:tr h="389160">
                <a:tc>
                  <a:txBody>
                    <a:bodyPr/>
                    <a:p>
                      <a:pPr algn="ctr">
                        <a:lnSpc>
                          <a:spcPct val="100000"/>
                        </a:lnSpc>
                      </a:pPr>
                      <a:r>
                        <a:rPr lang="en-IN">
                          <a:solidFill>
                            <a:srgbClr val="000000"/>
                          </a:solidFill>
                          <a:latin typeface="Century Schoolbook"/>
                        </a:rPr>
                        <a:t>64</a:t>
                      </a:r>
                      <a:endParaRPr/>
                    </a:p>
                  </a:txBody>
                  <a:tcPr/>
                </a:tc>
                <a:tc>
                  <a:txBody>
                    <a:bodyPr/>
                    <a:p>
                      <a:pPr algn="ctr">
                        <a:lnSpc>
                          <a:spcPct val="100000"/>
                        </a:lnSpc>
                      </a:pPr>
                      <a:r>
                        <a:rPr lang="en-IN">
                          <a:solidFill>
                            <a:srgbClr val="000000"/>
                          </a:solidFill>
                          <a:latin typeface="Century Schoolbook"/>
                        </a:rPr>
                        <a:t>-1</a:t>
                      </a:r>
                      <a:endParaRPr/>
                    </a:p>
                  </a:txBody>
                  <a:tcPr/>
                </a:tc>
                <a:tc>
                  <a:txBody>
                    <a:bodyPr/>
                    <a:p>
                      <a:pPr algn="ctr">
                        <a:lnSpc>
                          <a:spcPct val="100000"/>
                        </a:lnSpc>
                      </a:pPr>
                      <a:r>
                        <a:rPr lang="en-IN">
                          <a:solidFill>
                            <a:srgbClr val="000000"/>
                          </a:solidFill>
                          <a:latin typeface="Century Schoolbook"/>
                        </a:rPr>
                        <a:t>64</a:t>
                      </a:r>
                      <a:endParaRPr/>
                    </a:p>
                  </a:txBody>
                  <a:tcPr/>
                </a:tc>
                <a:tc>
                  <a:txBody>
                    <a:bodyPr/>
                    <a:p>
                      <a:pPr algn="ctr">
                        <a:lnSpc>
                          <a:spcPct val="100000"/>
                        </a:lnSpc>
                      </a:pPr>
                      <a:r>
                        <a:rPr lang="en-IN">
                          <a:solidFill>
                            <a:srgbClr val="000000"/>
                          </a:solidFill>
                          <a:latin typeface="Century Schoolbook"/>
                        </a:rPr>
                        <a:t>-1</a:t>
                      </a:r>
                      <a:endParaRPr/>
                    </a:p>
                  </a:txBody>
                  <a:tcPr/>
                </a:tc>
              </a:tr>
              <a:tr h="389160">
                <a:tc>
                  <a:txBody>
                    <a:bodyPr/>
                    <a:p>
                      <a:pPr algn="ctr">
                        <a:lnSpc>
                          <a:spcPct val="100000"/>
                        </a:lnSpc>
                      </a:pPr>
                      <a:r>
                        <a:rPr lang="en-IN">
                          <a:solidFill>
                            <a:srgbClr val="000000"/>
                          </a:solidFill>
                          <a:latin typeface="Century Schoolbook"/>
                        </a:rPr>
                        <a:t>33</a:t>
                      </a:r>
                      <a:endParaRPr/>
                    </a:p>
                  </a:txBody>
                  <a:tcPr/>
                </a:tc>
                <a:tc>
                  <a:txBody>
                    <a:bodyPr/>
                    <a:p>
                      <a:pPr algn="ctr">
                        <a:lnSpc>
                          <a:spcPct val="100000"/>
                        </a:lnSpc>
                      </a:pPr>
                      <a:r>
                        <a:rPr lang="en-IN">
                          <a:solidFill>
                            <a:srgbClr val="000000"/>
                          </a:solidFill>
                          <a:latin typeface="Century Schoolbook"/>
                        </a:rPr>
                        <a:t>-1</a:t>
                      </a:r>
                      <a:endParaRPr/>
                    </a:p>
                  </a:txBody>
                  <a:tcPr/>
                </a:tc>
                <a:tc>
                  <a:txBody>
                    <a:bodyPr/>
                    <a:p>
                      <a:pPr algn="ctr">
                        <a:lnSpc>
                          <a:spcPct val="100000"/>
                        </a:lnSpc>
                      </a:pPr>
                      <a:r>
                        <a:rPr lang="en-IN">
                          <a:solidFill>
                            <a:srgbClr val="000000"/>
                          </a:solidFill>
                          <a:latin typeface="Century Schoolbook"/>
                        </a:rPr>
                        <a:t>33</a:t>
                      </a:r>
                      <a:endParaRPr/>
                    </a:p>
                  </a:txBody>
                  <a:tcPr/>
                </a:tc>
                <a:tc>
                  <a:txBody>
                    <a:bodyPr/>
                    <a:p>
                      <a:pPr algn="ctr">
                        <a:lnSpc>
                          <a:spcPct val="100000"/>
                        </a:lnSpc>
                      </a:pPr>
                      <a:r>
                        <a:rPr lang="en-IN">
                          <a:solidFill>
                            <a:srgbClr val="000000"/>
                          </a:solidFill>
                          <a:latin typeface="Century Schoolbook"/>
                        </a:rPr>
                        <a:t>-1</a:t>
                      </a:r>
                      <a:endParaRPr/>
                    </a:p>
                  </a:txBody>
                  <a:tcPr/>
                </a:tc>
              </a:tr>
              <a:tr h="431640">
                <a:tc>
                  <a:tcPr/>
                </a:tc>
                <a:tc>
                  <a:txBody>
                    <a:bodyPr/>
                    <a:p>
                      <a:pPr algn="ctr">
                        <a:lnSpc>
                          <a:spcPct val="100000"/>
                        </a:lnSpc>
                      </a:pPr>
                      <a:r>
                        <a:rPr lang="en-IN">
                          <a:solidFill>
                            <a:srgbClr val="000000"/>
                          </a:solidFill>
                          <a:latin typeface="Century Schoolbook"/>
                        </a:rPr>
                        <a:t>-1</a:t>
                      </a:r>
                      <a:endParaRPr/>
                    </a:p>
                  </a:txBody>
                  <a:tcPr/>
                </a:tc>
                <a:tc>
                  <a:txBody>
                    <a:bodyPr/>
                    <a:p>
                      <a:pPr algn="ctr">
                        <a:lnSpc>
                          <a:spcPct val="100000"/>
                        </a:lnSpc>
                      </a:pPr>
                      <a:r>
                        <a:rPr lang="en-IN">
                          <a:solidFill>
                            <a:srgbClr val="000000"/>
                          </a:solidFill>
                          <a:latin typeface="Century Schoolbook"/>
                        </a:rPr>
                        <a:t>71</a:t>
                      </a:r>
                      <a:endParaRPr/>
                    </a:p>
                  </a:txBody>
                  <a:tcPr/>
                </a:tc>
                <a:tc>
                  <a:txBody>
                    <a:bodyPr/>
                    <a:p>
                      <a:pPr algn="ctr">
                        <a:lnSpc>
                          <a:spcPct val="100000"/>
                        </a:lnSpc>
                      </a:pPr>
                      <a:r>
                        <a:rPr lang="en-IN">
                          <a:solidFill>
                            <a:srgbClr val="000000"/>
                          </a:solidFill>
                          <a:latin typeface="Century Schoolbook"/>
                        </a:rPr>
                        <a:t>-1</a:t>
                      </a:r>
                      <a:endParaRPr/>
                    </a:p>
                  </a:txBody>
                  <a:tcPr/>
                </a:tc>
              </a:tr>
              <a:tr h="431640">
                <a:tc>
                  <a:tcPr/>
                </a:tc>
                <a:tc>
                  <a:txBody>
                    <a:bodyPr/>
                    <a:p>
                      <a:pPr algn="ctr">
                        <a:lnSpc>
                          <a:spcPct val="100000"/>
                        </a:lnSpc>
                      </a:pPr>
                      <a:r>
                        <a:rPr lang="en-IN">
                          <a:solidFill>
                            <a:srgbClr val="000000"/>
                          </a:solidFill>
                          <a:latin typeface="Century Schoolbook"/>
                        </a:rPr>
                        <a:t>-1</a:t>
                      </a:r>
                      <a:endParaRPr/>
                    </a:p>
                  </a:txBody>
                  <a:tcPr/>
                </a:tc>
                <a:tc>
                  <a:tcPr/>
                </a:tc>
                <a:tc>
                  <a:tcPr/>
                </a:tc>
              </a:tr>
              <a:tr h="431640">
                <a:tc>
                  <a:txBody>
                    <a:bodyPr/>
                    <a:p>
                      <a:pPr algn="ctr">
                        <a:lnSpc>
                          <a:spcPct val="100000"/>
                        </a:lnSpc>
                      </a:pPr>
                      <a:r>
                        <a:rPr lang="en-IN">
                          <a:solidFill>
                            <a:srgbClr val="000000"/>
                          </a:solidFill>
                          <a:latin typeface="Century Schoolbook"/>
                        </a:rPr>
                        <a:t>89</a:t>
                      </a:r>
                      <a:endParaRPr/>
                    </a:p>
                  </a:txBody>
                  <a:tcPr/>
                </a:tc>
                <a:tc>
                  <a:txBody>
                    <a:bodyPr/>
                    <a:p>
                      <a:pPr algn="ctr">
                        <a:lnSpc>
                          <a:spcPct val="100000"/>
                        </a:lnSpc>
                      </a:pPr>
                      <a:r>
                        <a:rPr lang="en-IN">
                          <a:solidFill>
                            <a:srgbClr val="000000"/>
                          </a:solidFill>
                          <a:latin typeface="Century Schoolbook"/>
                        </a:rPr>
                        <a:t>-1</a:t>
                      </a:r>
                      <a:endParaRPr/>
                    </a:p>
                  </a:txBody>
                  <a:tcPr/>
                </a:tc>
                <a:tc>
                  <a:tcPr/>
                </a:tc>
                <a:tc>
                  <a:tcPr/>
                </a:tc>
              </a:tr>
            </a:tbl>
          </a:graphicData>
        </a:graphic>
      </p:graphicFrame>
      <p:pic>
        <p:nvPicPr>
          <p:cNvPr id="191" name="Ink 5" descr=""/>
          <p:cNvPicPr/>
          <p:nvPr/>
        </p:nvPicPr>
        <p:blipFill>
          <a:blip r:embed="rId1"/>
          <a:stretch>
            <a:fillRect/>
          </a:stretch>
        </p:blipFill>
        <p:spPr>
          <a:xfrm>
            <a:off x="7345080" y="2883960"/>
            <a:ext cx="1064880" cy="1529640"/>
          </a:xfrm>
          <a:prstGeom prst="rect">
            <a:avLst/>
          </a:prstGeom>
          <a:ln>
            <a:noFill/>
          </a:ln>
        </p:spPr>
      </p:pic>
    </p:spTree>
  </p:cSld>
  <p:timing>
    <p:tnLst>
      <p:par>
        <p:cTn id="51" dur="indefinite" restart="never" nodeType="tmRoot">
          <p:childTnLst>
            <p:seq>
              <p:cTn id="52"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2" name="CustomShape 1"/>
          <p:cNvSpPr/>
          <p:nvPr/>
        </p:nvSpPr>
        <p:spPr>
          <a:xfrm>
            <a:off x="457200" y="274680"/>
            <a:ext cx="7466760" cy="71532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Primary clustering problem</a:t>
            </a:r>
            <a:endParaRPr/>
          </a:p>
        </p:txBody>
      </p:sp>
      <p:sp>
        <p:nvSpPr>
          <p:cNvPr id="193" name="CustomShape 2"/>
          <p:cNvSpPr/>
          <p:nvPr/>
        </p:nvSpPr>
        <p:spPr>
          <a:xfrm>
            <a:off x="351000" y="1214280"/>
            <a:ext cx="8375040" cy="5076000"/>
          </a:xfrm>
          <a:prstGeom prst="rect">
            <a:avLst/>
          </a:prstGeom>
          <a:noFill/>
          <a:ln>
            <a:noFill/>
          </a:ln>
        </p:spPr>
        <p:txBody>
          <a:bodyPr lIns="90000" rIns="90000" tIns="45000" bIns="45000"/>
          <a:p>
            <a:pPr>
              <a:lnSpc>
                <a:spcPct val="130000"/>
              </a:lnSpc>
              <a:buSzPct val="70000"/>
              <a:buFont typeface="Wingdings" charset="2"/>
              <a:buChar char=""/>
            </a:pPr>
            <a:r>
              <a:rPr lang="en-IN" sz="2400">
                <a:solidFill>
                  <a:srgbClr val="000000"/>
                </a:solidFill>
                <a:latin typeface="Times New Roman"/>
              </a:rPr>
              <a:t>Long chunks of  occupied slots are created </a:t>
            </a:r>
            <a:endParaRPr/>
          </a:p>
          <a:p>
            <a:pPr>
              <a:lnSpc>
                <a:spcPct val="130000"/>
              </a:lnSpc>
              <a:buSzPct val="70000"/>
              <a:buFont typeface="Wingdings" charset="2"/>
              <a:buChar char=""/>
            </a:pPr>
            <a:r>
              <a:rPr lang="en-IN" sz="2400">
                <a:solidFill>
                  <a:srgbClr val="000000"/>
                </a:solidFill>
                <a:latin typeface="Times New Roman"/>
              </a:rPr>
              <a:t>Increases search time</a:t>
            </a:r>
            <a:endParaRPr/>
          </a:p>
        </p:txBody>
      </p:sp>
      <p:pic>
        <p:nvPicPr>
          <p:cNvPr id="194" name="Picture 7" descr=""/>
          <p:cNvPicPr/>
          <p:nvPr/>
        </p:nvPicPr>
        <p:blipFill>
          <a:blip r:embed="rId1"/>
          <a:stretch>
            <a:fillRect/>
          </a:stretch>
        </p:blipFill>
        <p:spPr>
          <a:xfrm>
            <a:off x="685800" y="3048120"/>
            <a:ext cx="7273080" cy="2561400"/>
          </a:xfrm>
          <a:prstGeom prst="rect">
            <a:avLst/>
          </a:prstGeom>
          <a:ln w="3240">
            <a:solidFill>
              <a:srgbClr val="000000"/>
            </a:solidFill>
            <a:miter/>
          </a:ln>
        </p:spPr>
      </p:pic>
      <p:pic>
        <p:nvPicPr>
          <p:cNvPr id="195" name="Ink 5" descr=""/>
          <p:cNvPicPr/>
          <p:nvPr/>
        </p:nvPicPr>
        <p:blipFill>
          <a:blip r:embed="rId2"/>
          <a:stretch>
            <a:fillRect/>
          </a:stretch>
        </p:blipFill>
        <p:spPr>
          <a:xfrm>
            <a:off x="2540880" y="3870000"/>
            <a:ext cx="1192680" cy="981000"/>
          </a:xfrm>
          <a:prstGeom prst="rect">
            <a:avLst/>
          </a:prstGeom>
          <a:ln>
            <a:noFill/>
          </a:ln>
        </p:spPr>
      </p:pic>
    </p:spTree>
  </p:cSld>
  <p:timing>
    <p:tnLst>
      <p:par>
        <p:cTn id="53" dur="indefinite" restart="never" nodeType="tmRoot">
          <p:childTnLst>
            <p:seq>
              <p:cTn id="54"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6" name="CustomShape 1"/>
          <p:cNvSpPr/>
          <p:nvPr/>
        </p:nvSpPr>
        <p:spPr>
          <a:xfrm>
            <a:off x="457200" y="274680"/>
            <a:ext cx="7466760" cy="63900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Quadratic hashing</a:t>
            </a:r>
            <a:endParaRPr/>
          </a:p>
        </p:txBody>
      </p:sp>
      <p:sp>
        <p:nvSpPr>
          <p:cNvPr id="197" name="CustomShape 2"/>
          <p:cNvSpPr/>
          <p:nvPr/>
        </p:nvSpPr>
        <p:spPr>
          <a:xfrm>
            <a:off x="457200" y="1066680"/>
            <a:ext cx="7466760" cy="5406480"/>
          </a:xfrm>
          <a:prstGeom prst="rect">
            <a:avLst/>
          </a:prstGeom>
          <a:noFill/>
          <a:ln>
            <a:noFill/>
          </a:ln>
        </p:spPr>
        <p:txBody>
          <a:bodyPr lIns="90000" rIns="90000" tIns="45000" bIns="45000"/>
          <a:p>
            <a:pPr algn="just">
              <a:lnSpc>
                <a:spcPct val="100000"/>
              </a:lnSpc>
              <a:buSzPct val="70000"/>
              <a:buFont typeface="Wingdings" charset="2"/>
              <a:buChar char=""/>
            </a:pPr>
            <a:r>
              <a:rPr lang="en-IN" sz="2400">
                <a:solidFill>
                  <a:srgbClr val="000000"/>
                </a:solidFill>
                <a:latin typeface="Times New Roman"/>
              </a:rPr>
              <a:t>It is one of the ways to reduce “Primary clustering problem”</a:t>
            </a:r>
            <a:endParaRPr/>
          </a:p>
          <a:p>
            <a:pPr>
              <a:lnSpc>
                <a:spcPct val="100000"/>
              </a:lnSpc>
            </a:pPr>
            <a:endParaRPr/>
          </a:p>
          <a:p>
            <a:pPr>
              <a:lnSpc>
                <a:spcPct val="100000"/>
              </a:lnSpc>
              <a:buSzPct val="70000"/>
              <a:buFont typeface="Wingdings" charset="2"/>
              <a:buChar char=""/>
            </a:pPr>
            <a:r>
              <a:rPr lang="en-IN" sz="2400">
                <a:solidFill>
                  <a:srgbClr val="000000"/>
                </a:solidFill>
                <a:latin typeface="Times New Roman"/>
              </a:rPr>
              <a:t>Resolve collisions by examining certain cells  away from the original probe point </a:t>
            </a:r>
            <a:endParaRPr/>
          </a:p>
          <a:p>
            <a:pPr>
              <a:lnSpc>
                <a:spcPct val="100000"/>
              </a:lnSpc>
            </a:pPr>
            <a:endParaRPr/>
          </a:p>
          <a:p>
            <a:pPr>
              <a:lnSpc>
                <a:spcPct val="100000"/>
              </a:lnSpc>
              <a:buSzPct val="70000"/>
              <a:buFont typeface="Wingdings" charset="2"/>
              <a:buChar char=""/>
            </a:pPr>
            <a:r>
              <a:rPr lang="en-IN" sz="2400">
                <a:solidFill>
                  <a:srgbClr val="000000"/>
                </a:solidFill>
                <a:latin typeface="Times New Roman"/>
              </a:rPr>
              <a:t>Collision policy: </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Start from original hash location i</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If collision occur search for i+1</a:t>
            </a:r>
            <a:r>
              <a:rPr lang="en-IN" sz="2400" baseline="30000">
                <a:solidFill>
                  <a:srgbClr val="000000"/>
                </a:solidFill>
                <a:latin typeface="Times New Roman"/>
              </a:rPr>
              <a:t>2</a:t>
            </a:r>
            <a:r>
              <a:rPr lang="en-IN" sz="2400">
                <a:solidFill>
                  <a:srgbClr val="000000"/>
                </a:solidFill>
                <a:latin typeface="Times New Roman"/>
              </a:rPr>
              <a:t>, i+2</a:t>
            </a:r>
            <a:r>
              <a:rPr lang="en-IN" sz="2400" baseline="30000">
                <a:solidFill>
                  <a:srgbClr val="000000"/>
                </a:solidFill>
                <a:latin typeface="Times New Roman"/>
              </a:rPr>
              <a:t>2</a:t>
            </a:r>
            <a:r>
              <a:rPr lang="en-IN" sz="2400">
                <a:solidFill>
                  <a:srgbClr val="000000"/>
                </a:solidFill>
                <a:latin typeface="Times New Roman"/>
              </a:rPr>
              <a:t>, i+3</a:t>
            </a:r>
            <a:r>
              <a:rPr lang="en-IN" sz="2400" baseline="30000">
                <a:solidFill>
                  <a:srgbClr val="000000"/>
                </a:solidFill>
                <a:latin typeface="Times New Roman"/>
              </a:rPr>
              <a:t>2</a:t>
            </a:r>
            <a:r>
              <a:rPr lang="en-IN" sz="2400">
                <a:solidFill>
                  <a:srgbClr val="000000"/>
                </a:solidFill>
                <a:latin typeface="Times New Roman"/>
              </a:rPr>
              <a:t>…..</a:t>
            </a:r>
            <a:endParaRPr/>
          </a:p>
          <a:p>
            <a:pPr>
              <a:lnSpc>
                <a:spcPct val="100000"/>
              </a:lnSpc>
            </a:pPr>
            <a:endParaRPr/>
          </a:p>
          <a:p>
            <a:pPr>
              <a:lnSpc>
                <a:spcPct val="100000"/>
              </a:lnSpc>
              <a:buSzPct val="70000"/>
              <a:buFont typeface="Wingdings" charset="2"/>
              <a:buChar char=""/>
            </a:pPr>
            <a:r>
              <a:rPr lang="en-IN" sz="2400">
                <a:solidFill>
                  <a:srgbClr val="000000"/>
                </a:solidFill>
                <a:latin typeface="Times New Roman"/>
              </a:rPr>
              <a:t>Hash function :</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cc0000"/>
                </a:solidFill>
                <a:latin typeface="Times New Roman"/>
              </a:rPr>
              <a:t>h</a:t>
            </a:r>
            <a:r>
              <a:rPr lang="en-IN" sz="2400" baseline="-25000">
                <a:solidFill>
                  <a:srgbClr val="cc0000"/>
                </a:solidFill>
                <a:latin typeface="Times New Roman"/>
              </a:rPr>
              <a:t>i</a:t>
            </a:r>
            <a:r>
              <a:rPr lang="en-IN" sz="2400">
                <a:solidFill>
                  <a:srgbClr val="cc0000"/>
                </a:solidFill>
                <a:latin typeface="Times New Roman"/>
              </a:rPr>
              <a:t>(x) = (h(x) + i </a:t>
            </a:r>
            <a:r>
              <a:rPr lang="en-IN" sz="2400" baseline="30000">
                <a:solidFill>
                  <a:srgbClr val="e75c01"/>
                </a:solidFill>
                <a:latin typeface="Times New Roman"/>
              </a:rPr>
              <a:t>2</a:t>
            </a:r>
            <a:r>
              <a:rPr lang="en-IN" sz="2400">
                <a:solidFill>
                  <a:srgbClr val="cc0000"/>
                </a:solidFill>
                <a:latin typeface="Times New Roman"/>
              </a:rPr>
              <a:t>) mod m</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where i =  0,1,2,3…….</a:t>
            </a:r>
            <a:endParaRPr/>
          </a:p>
        </p:txBody>
      </p:sp>
    </p:spTree>
  </p:cSld>
  <p:timing>
    <p:tnLst>
      <p:par>
        <p:cTn id="55" dur="indefinite" restart="never" nodeType="tmRoot">
          <p:childTnLst>
            <p:seq>
              <p:cTn id="56"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8" name="CustomShape 1"/>
          <p:cNvSpPr/>
          <p:nvPr/>
        </p:nvSpPr>
        <p:spPr>
          <a:xfrm>
            <a:off x="457200" y="274680"/>
            <a:ext cx="7466760" cy="11422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Insert following keys into hash table using quadratic probing where table size m=7 and h(x)= x mod m, keys={ 76,40,48,5,55}</a:t>
            </a:r>
            <a:endParaRPr/>
          </a:p>
        </p:txBody>
      </p:sp>
      <p:pic>
        <p:nvPicPr>
          <p:cNvPr id="199" name="Picture 2" descr=""/>
          <p:cNvPicPr/>
          <p:nvPr/>
        </p:nvPicPr>
        <p:blipFill>
          <a:blip r:embed="rId1"/>
          <a:stretch>
            <a:fillRect/>
          </a:stretch>
        </p:blipFill>
        <p:spPr>
          <a:xfrm>
            <a:off x="615960" y="1600200"/>
            <a:ext cx="7149240" cy="4872960"/>
          </a:xfrm>
          <a:prstGeom prst="rect">
            <a:avLst/>
          </a:prstGeom>
          <a:ln>
            <a:noFill/>
          </a:ln>
        </p:spPr>
      </p:pic>
    </p:spTree>
  </p:cSld>
  <p:timing>
    <p:tnLst>
      <p:par>
        <p:cTn id="57" dur="indefinite" restart="never" nodeType="tmRoot">
          <p:childTnLst>
            <p:seq>
              <p:cTn id="58"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0" name="CustomShape 1"/>
          <p:cNvSpPr/>
          <p:nvPr/>
        </p:nvSpPr>
        <p:spPr>
          <a:xfrm>
            <a:off x="457200" y="274680"/>
            <a:ext cx="7466760" cy="5626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Double hashing</a:t>
            </a:r>
            <a:endParaRPr/>
          </a:p>
        </p:txBody>
      </p:sp>
      <p:sp>
        <p:nvSpPr>
          <p:cNvPr id="201" name="CustomShape 2"/>
          <p:cNvSpPr/>
          <p:nvPr/>
        </p:nvSpPr>
        <p:spPr>
          <a:xfrm>
            <a:off x="351000" y="1143000"/>
            <a:ext cx="8371800" cy="5104800"/>
          </a:xfrm>
          <a:prstGeom prst="rect">
            <a:avLst/>
          </a:prstGeom>
          <a:noFill/>
          <a:ln>
            <a:noFill/>
          </a:ln>
        </p:spPr>
        <p:txBody>
          <a:bodyPr lIns="90000" rIns="90000" tIns="45000" bIns="45000"/>
          <a:p>
            <a:pPr>
              <a:lnSpc>
                <a:spcPct val="100000"/>
              </a:lnSpc>
              <a:buSzPct val="70000"/>
              <a:buFont typeface="Wingdings" charset="2"/>
              <a:buChar char=""/>
            </a:pPr>
            <a:r>
              <a:rPr lang="en-IN" sz="2400">
                <a:solidFill>
                  <a:srgbClr val="000000"/>
                </a:solidFill>
                <a:latin typeface="Times New Roman"/>
              </a:rPr>
              <a:t>It reduces clustering in a better way</a:t>
            </a:r>
            <a:endParaRPr/>
          </a:p>
          <a:p>
            <a:pPr>
              <a:lnSpc>
                <a:spcPct val="100000"/>
              </a:lnSpc>
              <a:buSzPct val="70000"/>
              <a:buFont typeface="Wingdings" charset="2"/>
              <a:buChar char=""/>
            </a:pPr>
            <a:r>
              <a:rPr lang="en-IN" sz="2400">
                <a:solidFill>
                  <a:srgbClr val="000000"/>
                </a:solidFill>
                <a:latin typeface="Times New Roman"/>
              </a:rPr>
              <a:t>Use primary hash function h</a:t>
            </a:r>
            <a:r>
              <a:rPr lang="en-IN" sz="2400" baseline="-25000">
                <a:solidFill>
                  <a:srgbClr val="000000"/>
                </a:solidFill>
                <a:latin typeface="Times New Roman"/>
              </a:rPr>
              <a:t>1 </a:t>
            </a:r>
            <a:r>
              <a:rPr lang="en-IN" sz="2400">
                <a:solidFill>
                  <a:srgbClr val="000000"/>
                </a:solidFill>
                <a:latin typeface="Times New Roman"/>
              </a:rPr>
              <a:t>(k) to determine the first slot</a:t>
            </a:r>
            <a:endParaRPr/>
          </a:p>
          <a:p>
            <a:pPr>
              <a:lnSpc>
                <a:spcPct val="100000"/>
              </a:lnSpc>
              <a:buSzPct val="70000"/>
              <a:buFont typeface="Wingdings" charset="2"/>
              <a:buChar char=""/>
            </a:pPr>
            <a:r>
              <a:rPr lang="en-IN" sz="2400">
                <a:solidFill>
                  <a:srgbClr val="000000"/>
                </a:solidFill>
                <a:latin typeface="Times New Roman"/>
              </a:rPr>
              <a:t>Use a second hash function h</a:t>
            </a:r>
            <a:r>
              <a:rPr lang="en-IN" sz="2400" baseline="-25000">
                <a:solidFill>
                  <a:srgbClr val="000000"/>
                </a:solidFill>
                <a:latin typeface="Times New Roman"/>
              </a:rPr>
              <a:t>2</a:t>
            </a:r>
            <a:r>
              <a:rPr lang="en-IN" sz="2400" baseline="-25000">
                <a:solidFill>
                  <a:srgbClr val="cc0000"/>
                </a:solidFill>
                <a:latin typeface="Times New Roman"/>
              </a:rPr>
              <a:t> </a:t>
            </a:r>
            <a:r>
              <a:rPr lang="en-IN" sz="2400">
                <a:solidFill>
                  <a:srgbClr val="000000"/>
                </a:solidFill>
                <a:latin typeface="Times New Roman"/>
              </a:rPr>
              <a:t>(k) to determine the increment for the probe sequence</a:t>
            </a:r>
            <a:endParaRPr/>
          </a:p>
          <a:p>
            <a:pPr algn="ctr">
              <a:lnSpc>
                <a:spcPct val="100000"/>
              </a:lnSpc>
            </a:pPr>
            <a:endParaRPr/>
          </a:p>
          <a:p>
            <a:pPr algn="ctr">
              <a:lnSpc>
                <a:spcPct val="100000"/>
              </a:lnSpc>
            </a:pPr>
            <a:r>
              <a:rPr lang="en-IN" sz="2400">
                <a:solidFill>
                  <a:srgbClr val="cc0000"/>
                </a:solidFill>
                <a:latin typeface="Times New Roman"/>
              </a:rPr>
              <a:t>h(k,i) = (h</a:t>
            </a:r>
            <a:r>
              <a:rPr lang="en-IN" sz="2400" baseline="-25000">
                <a:solidFill>
                  <a:srgbClr val="cc0000"/>
                </a:solidFill>
                <a:latin typeface="Times New Roman"/>
              </a:rPr>
              <a:t>1</a:t>
            </a:r>
            <a:r>
              <a:rPr lang="en-IN" sz="2400">
                <a:solidFill>
                  <a:srgbClr val="cc0000"/>
                </a:solidFill>
                <a:latin typeface="Times New Roman"/>
              </a:rPr>
              <a:t>(k) + i h</a:t>
            </a:r>
            <a:r>
              <a:rPr lang="en-IN" sz="2400" baseline="-25000">
                <a:solidFill>
                  <a:srgbClr val="cc0000"/>
                </a:solidFill>
                <a:latin typeface="Times New Roman"/>
              </a:rPr>
              <a:t>2</a:t>
            </a:r>
            <a:r>
              <a:rPr lang="en-IN" sz="2400">
                <a:solidFill>
                  <a:srgbClr val="cc0000"/>
                </a:solidFill>
                <a:latin typeface="Times New Roman"/>
              </a:rPr>
              <a:t>(k) ) </a:t>
            </a:r>
            <a:r>
              <a:rPr lang="en-IN" sz="2400">
                <a:solidFill>
                  <a:srgbClr val="cc0000"/>
                </a:solidFill>
                <a:latin typeface="Comic Sans MS"/>
              </a:rPr>
              <a:t>mod</a:t>
            </a:r>
            <a:r>
              <a:rPr lang="en-IN" sz="2400">
                <a:solidFill>
                  <a:srgbClr val="cc0000"/>
                </a:solidFill>
                <a:latin typeface="Times New Roman"/>
              </a:rPr>
              <a:t> m,   i=0,1,...</a:t>
            </a:r>
            <a:endParaRPr/>
          </a:p>
          <a:p>
            <a:pPr algn="ctr">
              <a:lnSpc>
                <a:spcPct val="100000"/>
              </a:lnSpc>
            </a:pPr>
            <a:endParaRPr/>
          </a:p>
          <a:p>
            <a:pPr>
              <a:lnSpc>
                <a:spcPct val="100000"/>
              </a:lnSpc>
              <a:buSzPct val="70000"/>
              <a:buFont typeface="Wingdings" charset="2"/>
              <a:buChar char=""/>
            </a:pPr>
            <a:r>
              <a:rPr lang="en-IN" sz="2400">
                <a:solidFill>
                  <a:srgbClr val="000000"/>
                </a:solidFill>
                <a:latin typeface="Times New Roman"/>
              </a:rPr>
              <a:t>Initial probe: h</a:t>
            </a:r>
            <a:r>
              <a:rPr lang="en-IN" sz="2400" baseline="-25000">
                <a:solidFill>
                  <a:srgbClr val="000000"/>
                </a:solidFill>
                <a:latin typeface="Times New Roman"/>
              </a:rPr>
              <a:t>1</a:t>
            </a:r>
            <a:r>
              <a:rPr lang="en-IN" sz="2400">
                <a:solidFill>
                  <a:srgbClr val="000000"/>
                </a:solidFill>
                <a:latin typeface="Times New Roman"/>
              </a:rPr>
              <a:t>(k) </a:t>
            </a:r>
            <a:endParaRPr/>
          </a:p>
          <a:p>
            <a:pPr>
              <a:lnSpc>
                <a:spcPct val="100000"/>
              </a:lnSpc>
              <a:buSzPct val="70000"/>
              <a:buFont typeface="Wingdings" charset="2"/>
              <a:buChar char=""/>
            </a:pPr>
            <a:r>
              <a:rPr lang="en-IN" sz="2400">
                <a:solidFill>
                  <a:srgbClr val="000000"/>
                </a:solidFill>
                <a:latin typeface="Times New Roman"/>
              </a:rPr>
              <a:t>Second probe is offset by h</a:t>
            </a:r>
            <a:r>
              <a:rPr lang="en-IN" sz="2400" baseline="-25000">
                <a:solidFill>
                  <a:srgbClr val="000000"/>
                </a:solidFill>
                <a:latin typeface="Times New Roman"/>
              </a:rPr>
              <a:t>2</a:t>
            </a:r>
            <a:r>
              <a:rPr lang="en-IN" sz="2400">
                <a:solidFill>
                  <a:srgbClr val="000000"/>
                </a:solidFill>
                <a:latin typeface="Times New Roman"/>
              </a:rPr>
              <a:t>(k) </a:t>
            </a:r>
            <a:r>
              <a:rPr lang="en-IN" sz="2400">
                <a:solidFill>
                  <a:srgbClr val="000000"/>
                </a:solidFill>
                <a:latin typeface="Comic Sans MS"/>
              </a:rPr>
              <a:t>mod</a:t>
            </a:r>
            <a:r>
              <a:rPr lang="en-IN" sz="2400">
                <a:solidFill>
                  <a:srgbClr val="000000"/>
                </a:solidFill>
                <a:latin typeface="Times New Roman"/>
              </a:rPr>
              <a:t> m, so on ...</a:t>
            </a:r>
            <a:endParaRPr/>
          </a:p>
          <a:p>
            <a:pPr>
              <a:lnSpc>
                <a:spcPct val="100000"/>
              </a:lnSpc>
              <a:buSzPct val="70000"/>
              <a:buFont typeface="Wingdings" charset="2"/>
              <a:buChar char=""/>
            </a:pPr>
            <a:r>
              <a:rPr lang="en-IN" sz="2400">
                <a:solidFill>
                  <a:srgbClr val="000000"/>
                </a:solidFill>
                <a:latin typeface="Times New Roman"/>
              </a:rPr>
              <a:t>Advantage: avoids clustering</a:t>
            </a:r>
            <a:endParaRPr/>
          </a:p>
        </p:txBody>
      </p:sp>
    </p:spTree>
  </p:cSld>
  <p:timing>
    <p:tnLst>
      <p:par>
        <p:cTn id="59" dur="indefinite" restart="never" nodeType="tmRoot">
          <p:childTnLst>
            <p:seq>
              <p:cTn id="60"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2" name="CustomShape 1"/>
          <p:cNvSpPr/>
          <p:nvPr/>
        </p:nvSpPr>
        <p:spPr>
          <a:xfrm>
            <a:off x="304920" y="152280"/>
            <a:ext cx="8533800" cy="1264680"/>
          </a:xfrm>
          <a:prstGeom prst="rect">
            <a:avLst/>
          </a:prstGeom>
          <a:noFill/>
          <a:ln>
            <a:noFill/>
          </a:ln>
        </p:spPr>
        <p:txBody>
          <a:bodyPr lIns="90000" rIns="90000" tIns="45000" bIns="45000" anchor="b"/>
          <a:p>
            <a:pPr algn="just">
              <a:lnSpc>
                <a:spcPct val="100000"/>
              </a:lnSpc>
            </a:pPr>
            <a:r>
              <a:rPr lang="en-IN" sz="2400">
                <a:solidFill>
                  <a:srgbClr val="575f6d"/>
                </a:solidFill>
                <a:latin typeface="Times New Roman"/>
              </a:rPr>
              <a:t>Insert following keys into hash table using quadratic probing where table size m=7 and h1(x)= x mod m,                  H2(x)= 5- (x mod 5),keys={76,40,48,5,55}</a:t>
            </a:r>
            <a:endParaRPr/>
          </a:p>
        </p:txBody>
      </p:sp>
      <p:pic>
        <p:nvPicPr>
          <p:cNvPr id="203" name="Picture 2" descr=""/>
          <p:cNvPicPr/>
          <p:nvPr/>
        </p:nvPicPr>
        <p:blipFill>
          <a:blip r:embed="rId1"/>
          <a:stretch>
            <a:fillRect/>
          </a:stretch>
        </p:blipFill>
        <p:spPr>
          <a:xfrm>
            <a:off x="1066680" y="1371600"/>
            <a:ext cx="6171480" cy="4899600"/>
          </a:xfrm>
          <a:prstGeom prst="rect">
            <a:avLst/>
          </a:prstGeom>
          <a:ln>
            <a:noFill/>
          </a:ln>
        </p:spPr>
      </p:pic>
    </p:spTree>
  </p:cSld>
  <p:timing>
    <p:tnLst>
      <p:par>
        <p:cTn id="61" dur="indefinite" restart="never" nodeType="tmRoot">
          <p:childTnLst>
            <p:seq>
              <p:cTn id="62"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4" name="CustomShape 1"/>
          <p:cNvSpPr/>
          <p:nvPr/>
        </p:nvSpPr>
        <p:spPr>
          <a:xfrm>
            <a:off x="457200" y="274680"/>
            <a:ext cx="7466760" cy="5626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Open addressing: pros and cons</a:t>
            </a:r>
            <a:endParaRPr/>
          </a:p>
        </p:txBody>
      </p:sp>
      <p:sp>
        <p:nvSpPr>
          <p:cNvPr id="205" name="CustomShape 2"/>
          <p:cNvSpPr/>
          <p:nvPr/>
        </p:nvSpPr>
        <p:spPr>
          <a:xfrm>
            <a:off x="457200" y="1143000"/>
            <a:ext cx="7466760" cy="5330160"/>
          </a:xfrm>
          <a:prstGeom prst="rect">
            <a:avLst/>
          </a:prstGeom>
          <a:noFill/>
          <a:ln>
            <a:noFill/>
          </a:ln>
        </p:spPr>
        <p:txBody>
          <a:bodyPr lIns="90000" rIns="90000" tIns="45000" bIns="45000"/>
          <a:p>
            <a:pPr algn="just">
              <a:lnSpc>
                <a:spcPct val="100000"/>
              </a:lnSpc>
            </a:pPr>
            <a:r>
              <a:rPr lang="en-IN" sz="2400">
                <a:solidFill>
                  <a:srgbClr val="000000"/>
                </a:solidFill>
                <a:latin typeface="Times New Roman"/>
              </a:rPr>
              <a:t>PROS:</a:t>
            </a:r>
            <a:endParaRPr/>
          </a:p>
          <a:p>
            <a:pPr algn="just">
              <a:lnSpc>
                <a:spcPct val="100000"/>
              </a:lnSpc>
              <a:buSzPct val="70000"/>
              <a:buFont typeface="Wingdings" charset="2"/>
              <a:buChar char=""/>
            </a:pPr>
            <a:r>
              <a:rPr lang="en-IN" sz="2400">
                <a:solidFill>
                  <a:srgbClr val="000000"/>
                </a:solidFill>
                <a:latin typeface="Times New Roman"/>
              </a:rPr>
              <a:t>All data items are stored in the hash table itself no need of separate data structure </a:t>
            </a:r>
            <a:endParaRPr/>
          </a:p>
          <a:p>
            <a:pPr algn="just">
              <a:lnSpc>
                <a:spcPct val="100000"/>
              </a:lnSpc>
              <a:buSzPct val="70000"/>
              <a:buFont typeface="Wingdings" charset="2"/>
              <a:buChar char=""/>
            </a:pPr>
            <a:r>
              <a:rPr lang="en-IN" sz="2400">
                <a:solidFill>
                  <a:srgbClr val="000000"/>
                </a:solidFill>
                <a:latin typeface="Times New Roman"/>
              </a:rPr>
              <a:t>More efficient storage-wise</a:t>
            </a:r>
            <a:endParaRPr/>
          </a:p>
          <a:p>
            <a:pPr algn="just">
              <a:lnSpc>
                <a:spcPct val="100000"/>
              </a:lnSpc>
            </a:pPr>
            <a:endParaRPr/>
          </a:p>
          <a:p>
            <a:pPr algn="just">
              <a:lnSpc>
                <a:spcPct val="100000"/>
              </a:lnSpc>
            </a:pPr>
            <a:r>
              <a:rPr lang="en-IN" sz="2400">
                <a:solidFill>
                  <a:srgbClr val="000000"/>
                </a:solidFill>
                <a:latin typeface="Times New Roman"/>
              </a:rPr>
              <a:t>CONS:</a:t>
            </a:r>
            <a:endParaRPr/>
          </a:p>
          <a:p>
            <a:pPr algn="just">
              <a:lnSpc>
                <a:spcPct val="100000"/>
              </a:lnSpc>
              <a:buSzPct val="70000"/>
              <a:buFont typeface="Wingdings" charset="2"/>
              <a:buChar char=""/>
            </a:pPr>
            <a:r>
              <a:rPr lang="en-IN" sz="2400">
                <a:solidFill>
                  <a:srgbClr val="000000"/>
                </a:solidFill>
                <a:latin typeface="Times New Roman"/>
              </a:rPr>
              <a:t>Dependent on choosing a proper table size</a:t>
            </a:r>
            <a:endParaRPr/>
          </a:p>
          <a:p>
            <a:pPr algn="just">
              <a:lnSpc>
                <a:spcPct val="100000"/>
              </a:lnSpc>
              <a:buSzPct val="70000"/>
              <a:buFont typeface="Wingdings" charset="2"/>
              <a:buChar char=""/>
            </a:pPr>
            <a:r>
              <a:rPr lang="en-IN" sz="2400">
                <a:solidFill>
                  <a:srgbClr val="000000"/>
                </a:solidFill>
                <a:latin typeface="Times New Roman"/>
              </a:rPr>
              <a:t>The keys of the objects to be hashed must be distinct</a:t>
            </a:r>
            <a:endParaRPr/>
          </a:p>
          <a:p>
            <a:pPr>
              <a:lnSpc>
                <a:spcPct val="100000"/>
              </a:lnSpc>
            </a:pPr>
            <a:endParaRPr/>
          </a:p>
          <a:p>
            <a:pPr>
              <a:lnSpc>
                <a:spcPct val="100000"/>
              </a:lnSpc>
            </a:pPr>
            <a:endParaRPr/>
          </a:p>
          <a:p>
            <a:pPr>
              <a:lnSpc>
                <a:spcPct val="100000"/>
              </a:lnSpc>
            </a:pPr>
            <a:endParaRPr/>
          </a:p>
        </p:txBody>
      </p:sp>
    </p:spTree>
  </p:cSld>
  <p:timing>
    <p:tnLst>
      <p:par>
        <p:cTn id="63" dur="indefinite" restart="never" nodeType="tmRoot">
          <p:childTnLst>
            <p:seq>
              <p:cTn id="64"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6" name="CustomShape 1"/>
          <p:cNvSpPr/>
          <p:nvPr/>
        </p:nvSpPr>
        <p:spPr>
          <a:xfrm>
            <a:off x="457200" y="274680"/>
            <a:ext cx="7466760" cy="5626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Hash table overflow</a:t>
            </a:r>
            <a:endParaRPr/>
          </a:p>
        </p:txBody>
      </p:sp>
      <p:sp>
        <p:nvSpPr>
          <p:cNvPr id="207" name="CustomShape 2"/>
          <p:cNvSpPr/>
          <p:nvPr/>
        </p:nvSpPr>
        <p:spPr>
          <a:xfrm>
            <a:off x="457200" y="990720"/>
            <a:ext cx="7466760" cy="5482800"/>
          </a:xfrm>
          <a:prstGeom prst="rect">
            <a:avLst/>
          </a:prstGeom>
          <a:noFill/>
          <a:ln>
            <a:noFill/>
          </a:ln>
        </p:spPr>
        <p:txBody>
          <a:bodyPr lIns="90000" rIns="90000" tIns="45000" bIns="45000"/>
          <a:p>
            <a:pPr>
              <a:lnSpc>
                <a:spcPct val="100000"/>
              </a:lnSpc>
              <a:buSzPct val="70000"/>
              <a:buFont typeface="Wingdings" charset="2"/>
              <a:buChar char=""/>
            </a:pPr>
            <a:r>
              <a:rPr lang="en-IN" sz="2400">
                <a:solidFill>
                  <a:srgbClr val="000000"/>
                </a:solidFill>
                <a:latin typeface="Times New Roman"/>
              </a:rPr>
              <a:t>An overflow occurs when the home bucket for a new pair (key, element) is full.</a:t>
            </a:r>
            <a:endParaRPr/>
          </a:p>
          <a:p>
            <a:pPr>
              <a:lnSpc>
                <a:spcPct val="100000"/>
              </a:lnSpc>
              <a:buSzPct val="70000"/>
              <a:buFont typeface="Wingdings" charset="2"/>
              <a:buChar char=""/>
            </a:pPr>
            <a:r>
              <a:rPr lang="en-IN" sz="2400">
                <a:solidFill>
                  <a:srgbClr val="000000"/>
                </a:solidFill>
                <a:latin typeface="Times New Roman"/>
              </a:rPr>
              <a:t>We may tackle overflows by searching the hash table in some systematic manner for a bucket that is not full.</a:t>
            </a:r>
            <a:endParaRPr/>
          </a:p>
          <a:p>
            <a:pPr>
              <a:lnSpc>
                <a:spcPct val="100000"/>
              </a:lnSpc>
            </a:pPr>
            <a:r>
              <a:rPr lang="en-IN" sz="2000">
                <a:solidFill>
                  <a:srgbClr val="000000"/>
                </a:solidFill>
                <a:latin typeface="Times New Roman"/>
              </a:rPr>
              <a:t>Linear probing (linear open addressing).</a:t>
            </a:r>
            <a:endParaRPr/>
          </a:p>
          <a:p>
            <a:pPr>
              <a:lnSpc>
                <a:spcPct val="100000"/>
              </a:lnSpc>
            </a:pPr>
            <a:r>
              <a:rPr lang="en-IN" sz="2000">
                <a:solidFill>
                  <a:srgbClr val="000000"/>
                </a:solidFill>
                <a:latin typeface="Times New Roman"/>
              </a:rPr>
              <a:t>Quadratic probing.</a:t>
            </a:r>
            <a:endParaRPr/>
          </a:p>
          <a:p>
            <a:pPr>
              <a:lnSpc>
                <a:spcPct val="100000"/>
              </a:lnSpc>
            </a:pPr>
            <a:r>
              <a:rPr lang="en-IN" sz="2000">
                <a:solidFill>
                  <a:srgbClr val="000000"/>
                </a:solidFill>
                <a:latin typeface="Times New Roman"/>
              </a:rPr>
              <a:t>Random probing.</a:t>
            </a:r>
            <a:endParaRPr/>
          </a:p>
          <a:p>
            <a:pPr>
              <a:lnSpc>
                <a:spcPct val="100000"/>
              </a:lnSpc>
              <a:buSzPct val="70000"/>
              <a:buFont typeface="Wingdings" charset="2"/>
              <a:buChar char=""/>
            </a:pPr>
            <a:r>
              <a:rPr lang="en-IN" sz="2400">
                <a:solidFill>
                  <a:srgbClr val="000000"/>
                </a:solidFill>
                <a:latin typeface="Times New Roman"/>
              </a:rPr>
              <a:t>Eliminate overflows by allowing each bucket to keep a list of all pairs for which it is  home bucket.</a:t>
            </a:r>
            <a:endParaRPr/>
          </a:p>
          <a:p>
            <a:pPr>
              <a:lnSpc>
                <a:spcPct val="100000"/>
              </a:lnSpc>
            </a:pPr>
            <a:r>
              <a:rPr lang="en-IN" sz="2000">
                <a:solidFill>
                  <a:srgbClr val="000000"/>
                </a:solidFill>
                <a:latin typeface="Times New Roman"/>
              </a:rPr>
              <a:t>Array linear list.</a:t>
            </a:r>
            <a:endParaRPr/>
          </a:p>
          <a:p>
            <a:pPr>
              <a:lnSpc>
                <a:spcPct val="100000"/>
              </a:lnSpc>
            </a:pPr>
            <a:r>
              <a:rPr lang="en-IN" sz="2000">
                <a:solidFill>
                  <a:srgbClr val="000000"/>
                </a:solidFill>
                <a:latin typeface="Times New Roman"/>
              </a:rPr>
              <a:t>Chain.</a:t>
            </a:r>
            <a:endParaRPr/>
          </a:p>
          <a:p>
            <a:pPr>
              <a:lnSpc>
                <a:spcPct val="100000"/>
              </a:lnSpc>
              <a:buSzPct val="70000"/>
              <a:buFont typeface="Wingdings" charset="2"/>
              <a:buChar char=""/>
            </a:pPr>
            <a:r>
              <a:rPr lang="en-IN" sz="2400">
                <a:solidFill>
                  <a:srgbClr val="000000"/>
                </a:solidFill>
                <a:latin typeface="Times New Roman"/>
              </a:rPr>
              <a:t>Open addressing is performed to ensure that all elements are stored directly into the hash table</a:t>
            </a:r>
            <a:endParaRPr/>
          </a:p>
        </p:txBody>
      </p:sp>
    </p:spTree>
  </p:cSld>
  <p:timing>
    <p:tnLst>
      <p:par>
        <p:cTn id="65" dur="indefinite" restart="never" nodeType="tmRoot">
          <p:childTnLst>
            <p:seq>
              <p:cTn id="66"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8" name="CustomShape 1"/>
          <p:cNvSpPr/>
          <p:nvPr/>
        </p:nvSpPr>
        <p:spPr>
          <a:xfrm>
            <a:off x="388080" y="152280"/>
            <a:ext cx="7466760" cy="53280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Extendible hashing</a:t>
            </a:r>
            <a:endParaRPr/>
          </a:p>
        </p:txBody>
      </p:sp>
      <p:sp>
        <p:nvSpPr>
          <p:cNvPr id="209" name="CustomShape 2"/>
          <p:cNvSpPr/>
          <p:nvPr/>
        </p:nvSpPr>
        <p:spPr>
          <a:xfrm>
            <a:off x="380880" y="762120"/>
            <a:ext cx="7466760" cy="4952160"/>
          </a:xfrm>
          <a:prstGeom prst="rect">
            <a:avLst/>
          </a:prstGeom>
          <a:noFill/>
          <a:ln>
            <a:noFill/>
          </a:ln>
        </p:spPr>
        <p:txBody>
          <a:bodyPr lIns="90000" rIns="90000" tIns="45000" bIns="45000"/>
          <a:p>
            <a:pPr algn="just">
              <a:lnSpc>
                <a:spcPct val="100000"/>
              </a:lnSpc>
              <a:buSzPct val="70000"/>
              <a:buFont typeface="Wingdings" charset="2"/>
              <a:buChar char=""/>
            </a:pPr>
            <a:r>
              <a:rPr lang="en-IN" sz="2400">
                <a:solidFill>
                  <a:srgbClr val="000000"/>
                </a:solidFill>
                <a:latin typeface="Times New Roman"/>
              </a:rPr>
              <a:t>Dynamic hashing method </a:t>
            </a:r>
            <a:endParaRPr/>
          </a:p>
          <a:p>
            <a:pPr algn="just">
              <a:lnSpc>
                <a:spcPct val="100000"/>
              </a:lnSpc>
              <a:buSzPct val="70000"/>
              <a:buFont typeface="Wingdings" charset="2"/>
              <a:buChar char=""/>
            </a:pPr>
            <a:r>
              <a:rPr lang="en-IN" sz="2400">
                <a:solidFill>
                  <a:srgbClr val="000000"/>
                </a:solidFill>
                <a:latin typeface="Times New Roman"/>
              </a:rPr>
              <a:t>Bulky data : Disk accesses increased </a:t>
            </a:r>
            <a:endParaRPr/>
          </a:p>
          <a:p>
            <a:pPr algn="just">
              <a:lnSpc>
                <a:spcPct val="100000"/>
              </a:lnSpc>
              <a:buSzPct val="70000"/>
              <a:buFont typeface="Wingdings" charset="2"/>
              <a:buChar char=""/>
            </a:pPr>
            <a:r>
              <a:rPr lang="en-IN" sz="2400">
                <a:solidFill>
                  <a:srgbClr val="000000"/>
                </a:solidFill>
                <a:latin typeface="Times New Roman"/>
              </a:rPr>
              <a:t>Extendible hashing reduces disk accesses while retrieving the data</a:t>
            </a:r>
            <a:endParaRPr/>
          </a:p>
          <a:p>
            <a:pPr algn="just">
              <a:lnSpc>
                <a:spcPct val="100000"/>
              </a:lnSpc>
              <a:buSzPct val="70000"/>
              <a:buFont typeface="Wingdings" charset="2"/>
              <a:buChar char=""/>
            </a:pPr>
            <a:r>
              <a:rPr lang="en-IN" sz="2400">
                <a:solidFill>
                  <a:srgbClr val="000000"/>
                </a:solidFill>
                <a:latin typeface="Times New Roman"/>
              </a:rPr>
              <a:t>It handle large amount of data </a:t>
            </a:r>
            <a:endParaRPr/>
          </a:p>
          <a:p>
            <a:pPr algn="just">
              <a:lnSpc>
                <a:spcPct val="100000"/>
              </a:lnSpc>
              <a:buSzPct val="70000"/>
              <a:buFont typeface="Wingdings" charset="2"/>
              <a:buChar char=""/>
            </a:pPr>
            <a:r>
              <a:rPr lang="en-IN" sz="2400">
                <a:solidFill>
                  <a:srgbClr val="000000"/>
                </a:solidFill>
                <a:latin typeface="Times New Roman"/>
              </a:rPr>
              <a:t>It required to convert data into binary format</a:t>
            </a:r>
            <a:endParaRPr/>
          </a:p>
          <a:p>
            <a:pPr algn="just">
              <a:lnSpc>
                <a:spcPct val="100000"/>
              </a:lnSpc>
              <a:buSzPct val="70000"/>
              <a:buFont typeface="Wingdings" charset="2"/>
              <a:buChar char=""/>
            </a:pPr>
            <a:r>
              <a:rPr b="1" lang="en-IN" sz="2400">
                <a:solidFill>
                  <a:srgbClr val="000000"/>
                </a:solidFill>
                <a:latin typeface="Times New Roman"/>
              </a:rPr>
              <a:t>Directories:</a:t>
            </a:r>
            <a:r>
              <a:rPr lang="en-IN" sz="2400">
                <a:solidFill>
                  <a:srgbClr val="000000"/>
                </a:solidFill>
                <a:latin typeface="Times New Roman"/>
              </a:rPr>
              <a:t> The directories store addresses of the buckets in pointers. An id is assigned to each directory which may change each time when Directory Expansion takes place.</a:t>
            </a:r>
            <a:endParaRPr/>
          </a:p>
          <a:p>
            <a:pPr algn="just">
              <a:lnSpc>
                <a:spcPct val="100000"/>
              </a:lnSpc>
              <a:buSzPct val="70000"/>
              <a:buFont typeface="Wingdings" charset="2"/>
              <a:buChar char=""/>
            </a:pPr>
            <a:r>
              <a:rPr b="1" lang="en-IN" sz="2400">
                <a:solidFill>
                  <a:srgbClr val="000000"/>
                </a:solidFill>
                <a:latin typeface="Times New Roman"/>
              </a:rPr>
              <a:t>Buckets:</a:t>
            </a:r>
            <a:r>
              <a:rPr lang="en-IN" sz="2400">
                <a:solidFill>
                  <a:srgbClr val="000000"/>
                </a:solidFill>
                <a:latin typeface="Times New Roman"/>
              </a:rPr>
              <a:t> The buckets are used to hash the actual data.</a:t>
            </a:r>
            <a:endParaRPr/>
          </a:p>
          <a:p>
            <a:pPr algn="just">
              <a:lnSpc>
                <a:spcPct val="100000"/>
              </a:lnSpc>
            </a:pPr>
            <a:endParaRPr/>
          </a:p>
          <a:p>
            <a:pPr algn="just">
              <a:lnSpc>
                <a:spcPct val="100000"/>
              </a:lnSpc>
            </a:pPr>
            <a:endParaRPr/>
          </a:p>
        </p:txBody>
      </p:sp>
      <p:sp>
        <p:nvSpPr>
          <p:cNvPr id="210" name="CustomShape 3"/>
          <p:cNvSpPr/>
          <p:nvPr/>
        </p:nvSpPr>
        <p:spPr>
          <a:xfrm>
            <a:off x="408600" y="5562720"/>
            <a:ext cx="7923960" cy="2604240"/>
          </a:xfrm>
          <a:prstGeom prst="rect">
            <a:avLst/>
          </a:prstGeom>
          <a:noFill/>
          <a:ln>
            <a:noFill/>
          </a:ln>
        </p:spPr>
        <p:txBody>
          <a:bodyPr lIns="90000" rIns="90000" tIns="45000" bIns="45000"/>
          <a:p>
            <a:pPr algn="just">
              <a:lnSpc>
                <a:spcPct val="100000"/>
              </a:lnSpc>
            </a:pPr>
            <a:r>
              <a:rPr lang="en-IN">
                <a:solidFill>
                  <a:srgbClr val="000000"/>
                </a:solidFill>
                <a:latin typeface="Times New Roman"/>
              </a:rPr>
              <a:t>Duration : 1 Hour</a:t>
            </a:r>
            <a:endParaRPr/>
          </a:p>
          <a:p>
            <a:pPr algn="just">
              <a:lnSpc>
                <a:spcPct val="100000"/>
              </a:lnSpc>
            </a:pPr>
            <a:r>
              <a:rPr lang="en-IN">
                <a:solidFill>
                  <a:srgbClr val="000000"/>
                </a:solidFill>
                <a:latin typeface="Times New Roman"/>
              </a:rPr>
              <a:t>Reference:</a:t>
            </a:r>
            <a:endParaRPr/>
          </a:p>
          <a:p>
            <a:pPr algn="just">
              <a:lnSpc>
                <a:spcPct val="100000"/>
              </a:lnSpc>
              <a:buFont typeface="Arial"/>
              <a:buChar char="•"/>
            </a:pPr>
            <a:r>
              <a:rPr lang="en-IN" u="sng">
                <a:solidFill>
                  <a:srgbClr val="d2611c"/>
                </a:solidFill>
                <a:latin typeface="Century Schoolbook"/>
              </a:rPr>
              <a:t>https://www.geeksforgeeks.org/extendible-hashing-dynamic-approach-to-dbms/</a:t>
            </a:r>
            <a:r>
              <a:rPr lang="en-IN">
                <a:solidFill>
                  <a:srgbClr val="ff0000"/>
                </a:solidFill>
                <a:latin typeface="Century Schoolbook"/>
              </a:rPr>
              <a:t> </a:t>
            </a: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p:txBody>
      </p:sp>
    </p:spTree>
  </p:cSld>
  <p:timing>
    <p:tnLst>
      <p:par>
        <p:cTn id="67" dur="indefinite" restart="never" nodeType="tmRoot">
          <p:childTnLst>
            <p:seq>
              <p:cTn id="68"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1" name="CustomShape 1"/>
          <p:cNvSpPr/>
          <p:nvPr/>
        </p:nvSpPr>
        <p:spPr>
          <a:xfrm>
            <a:off x="457200" y="274680"/>
            <a:ext cx="7466760" cy="48672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Extendible hashing</a:t>
            </a:r>
            <a:endParaRPr/>
          </a:p>
        </p:txBody>
      </p:sp>
      <p:sp>
        <p:nvSpPr>
          <p:cNvPr id="212" name="CustomShape 2"/>
          <p:cNvSpPr/>
          <p:nvPr/>
        </p:nvSpPr>
        <p:spPr>
          <a:xfrm>
            <a:off x="457200" y="1066680"/>
            <a:ext cx="7466760" cy="5406480"/>
          </a:xfrm>
          <a:prstGeom prst="rect">
            <a:avLst/>
          </a:prstGeom>
          <a:noFill/>
          <a:ln>
            <a:noFill/>
          </a:ln>
        </p:spPr>
        <p:txBody>
          <a:bodyPr lIns="90000" rIns="90000" tIns="45000" bIns="45000"/>
          <a:p>
            <a:pPr algn="just">
              <a:lnSpc>
                <a:spcPct val="100000"/>
              </a:lnSpc>
              <a:buSzPct val="70000"/>
              <a:buFont typeface="Wingdings" charset="2"/>
              <a:buChar char=""/>
            </a:pPr>
            <a:r>
              <a:rPr b="1" lang="en-IN" sz="2400">
                <a:solidFill>
                  <a:srgbClr val="000000"/>
                </a:solidFill>
                <a:latin typeface="Times New Roman"/>
              </a:rPr>
              <a:t>Global depth:</a:t>
            </a:r>
            <a:r>
              <a:rPr lang="en-IN" sz="2400">
                <a:solidFill>
                  <a:srgbClr val="000000"/>
                </a:solidFill>
                <a:latin typeface="Times New Roman"/>
              </a:rPr>
              <a:t> It is associated with the directories. They denote the number of bits which are used by the hash function to categorize the keys. </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Global depth = Number of bits in directory id.</a:t>
            </a:r>
            <a:endParaRPr/>
          </a:p>
          <a:p>
            <a:pPr algn="just">
              <a:lnSpc>
                <a:spcPct val="100000"/>
              </a:lnSpc>
              <a:buSzPct val="70000"/>
              <a:buFont typeface="Wingdings" charset="2"/>
              <a:buChar char=""/>
            </a:pPr>
            <a:r>
              <a:rPr b="1" lang="en-IN" sz="2400">
                <a:solidFill>
                  <a:srgbClr val="000000"/>
                </a:solidFill>
                <a:latin typeface="Times New Roman"/>
              </a:rPr>
              <a:t>Local depth:</a:t>
            </a:r>
            <a:r>
              <a:rPr lang="en-IN" sz="2400">
                <a:solidFill>
                  <a:srgbClr val="000000"/>
                </a:solidFill>
                <a:latin typeface="Times New Roman"/>
              </a:rPr>
              <a:t> Local depth is associated with the buckets. Local depth in accordance with the global depth is used to decide the action that to be performed in case an overflow occurs. Local depth is always less than or equal to the Global depth.</a:t>
            </a:r>
            <a:endParaRPr/>
          </a:p>
          <a:p>
            <a:pPr algn="just">
              <a:lnSpc>
                <a:spcPct val="100000"/>
              </a:lnSpc>
              <a:buSzPct val="70000"/>
              <a:buFont typeface="Wingdings" charset="2"/>
              <a:buChar char=""/>
            </a:pPr>
            <a:r>
              <a:rPr b="1" lang="en-IN" sz="2400">
                <a:solidFill>
                  <a:srgbClr val="000000"/>
                </a:solidFill>
                <a:latin typeface="Times New Roman"/>
              </a:rPr>
              <a:t>Bucket splitting:</a:t>
            </a:r>
            <a:r>
              <a:rPr lang="en-IN" sz="2400">
                <a:solidFill>
                  <a:srgbClr val="000000"/>
                </a:solidFill>
                <a:latin typeface="Times New Roman"/>
              </a:rPr>
              <a:t> When the number of elements in a bucket exceeds a particular size, then the bucket is split into two parts.</a:t>
            </a:r>
            <a:endParaRPr/>
          </a:p>
          <a:p>
            <a:pPr algn="just">
              <a:lnSpc>
                <a:spcPct val="100000"/>
              </a:lnSpc>
              <a:buSzPct val="70000"/>
              <a:buFont typeface="Wingdings" charset="2"/>
              <a:buChar char=""/>
            </a:pPr>
            <a:r>
              <a:rPr b="1" lang="en-IN" sz="2400">
                <a:solidFill>
                  <a:srgbClr val="000000"/>
                </a:solidFill>
                <a:latin typeface="Times New Roman"/>
              </a:rPr>
              <a:t>Directory expansion:</a:t>
            </a:r>
            <a:r>
              <a:rPr lang="en-IN" sz="2400">
                <a:solidFill>
                  <a:srgbClr val="000000"/>
                </a:solidFill>
                <a:latin typeface="Times New Roman"/>
              </a:rPr>
              <a:t> Directory expansion takes place when a bucket overflows. </a:t>
            </a:r>
            <a:endParaRPr/>
          </a:p>
          <a:p>
            <a:pPr algn="just">
              <a:lnSpc>
                <a:spcPct val="100000"/>
              </a:lnSpc>
            </a:pPr>
            <a:endParaRPr/>
          </a:p>
          <a:p>
            <a:pPr algn="just">
              <a:lnSpc>
                <a:spcPct val="100000"/>
              </a:lnSpc>
            </a:pPr>
            <a:endParaRPr/>
          </a:p>
        </p:txBody>
      </p:sp>
    </p:spTree>
  </p:cSld>
  <p:timing>
    <p:tnLst>
      <p:par>
        <p:cTn id="69" dur="indefinite" restart="never" nodeType="tmRoot">
          <p:childTnLst>
            <p:seq>
              <p:cTn id="70"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3" name="CustomShape 1"/>
          <p:cNvSpPr/>
          <p:nvPr/>
        </p:nvSpPr>
        <p:spPr>
          <a:xfrm>
            <a:off x="457200" y="274680"/>
            <a:ext cx="7466760" cy="5626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Example:</a:t>
            </a:r>
            <a:endParaRPr/>
          </a:p>
        </p:txBody>
      </p:sp>
      <p:sp>
        <p:nvSpPr>
          <p:cNvPr id="214" name="CustomShape 2"/>
          <p:cNvSpPr/>
          <p:nvPr/>
        </p:nvSpPr>
        <p:spPr>
          <a:xfrm>
            <a:off x="457200" y="1295280"/>
            <a:ext cx="8228880" cy="3733200"/>
          </a:xfrm>
          <a:prstGeom prst="rect">
            <a:avLst/>
          </a:prstGeom>
          <a:noFill/>
          <a:ln>
            <a:noFill/>
          </a:ln>
        </p:spPr>
        <p:txBody>
          <a:bodyPr lIns="90000" rIns="90000" tIns="45000" bIns="45000"/>
          <a:p>
            <a:r>
              <a:rPr lang="en-IN" sz="2400">
                <a:solidFill>
                  <a:srgbClr val="000000"/>
                </a:solidFill>
                <a:latin typeface="Times New Roman"/>
              </a:rPr>
              <a:t>Elements: </a:t>
            </a:r>
            <a:r>
              <a:rPr b="1" lang="en-IN" sz="2400">
                <a:solidFill>
                  <a:srgbClr val="000000"/>
                </a:solidFill>
                <a:latin typeface="Times New Roman"/>
              </a:rPr>
              <a:t>16,4,6,22,24,10,31,7,9,20,26.</a:t>
            </a:r>
            <a:endParaRPr/>
          </a:p>
          <a:p>
            <a:r>
              <a:rPr b="1" lang="en-IN" sz="2400">
                <a:solidFill>
                  <a:srgbClr val="000000"/>
                </a:solidFill>
                <a:latin typeface="Times New Roman"/>
              </a:rPr>
              <a:t>Bucket Size:</a:t>
            </a:r>
            <a:r>
              <a:rPr lang="en-IN" sz="2400">
                <a:solidFill>
                  <a:srgbClr val="000000"/>
                </a:solidFill>
                <a:latin typeface="Times New Roman"/>
              </a:rPr>
              <a:t> 3 (Assume)</a:t>
            </a:r>
            <a:endParaRPr/>
          </a:p>
          <a:p>
            <a:pPr>
              <a:lnSpc>
                <a:spcPct val="100000"/>
              </a:lnSpc>
              <a:buSzPct val="70000"/>
              <a:buFont typeface="Wingdings" charset="2"/>
              <a:buChar char=""/>
            </a:pPr>
            <a:r>
              <a:rPr b="1" lang="en-IN" sz="2400">
                <a:solidFill>
                  <a:srgbClr val="000000"/>
                </a:solidFill>
                <a:latin typeface="Times New Roman"/>
              </a:rPr>
              <a:t>Hash Function:</a:t>
            </a:r>
            <a:r>
              <a:rPr lang="en-IN" sz="2400">
                <a:solidFill>
                  <a:srgbClr val="000000"/>
                </a:solidFill>
                <a:latin typeface="Times New Roman"/>
              </a:rPr>
              <a:t> Suppose the global depth is X. Then the Hash Function returns X LSBs.</a:t>
            </a:r>
            <a:endParaRPr/>
          </a:p>
          <a:p>
            <a:pPr>
              <a:lnSpc>
                <a:spcPct val="100000"/>
              </a:lnSpc>
            </a:pPr>
            <a:r>
              <a:rPr lang="en-IN" sz="2400">
                <a:solidFill>
                  <a:srgbClr val="000000"/>
                </a:solidFill>
                <a:latin typeface="Times New Roman"/>
              </a:rPr>
              <a:t>  </a:t>
            </a:r>
            <a:r>
              <a:rPr lang="en-IN" sz="2400">
                <a:solidFill>
                  <a:srgbClr val="000000"/>
                </a:solidFill>
                <a:latin typeface="Times New Roman"/>
              </a:rPr>
              <a:t>{16- 10000, 4- 00100, 6- 00110, 22- 10110, 24- 11000,</a:t>
            </a:r>
            <a:endParaRPr/>
          </a:p>
          <a:p>
            <a:pPr>
              <a:lnSpc>
                <a:spcPct val="100000"/>
              </a:lnSpc>
            </a:pPr>
            <a:r>
              <a:rPr lang="en-IN" sz="2400">
                <a:solidFill>
                  <a:srgbClr val="000000"/>
                </a:solidFill>
                <a:latin typeface="Times New Roman"/>
              </a:rPr>
              <a:t>    </a:t>
            </a:r>
            <a:r>
              <a:rPr lang="en-IN" sz="2400">
                <a:solidFill>
                  <a:srgbClr val="000000"/>
                </a:solidFill>
                <a:latin typeface="Times New Roman"/>
              </a:rPr>
              <a:t>10- 01010,31- 11111,7- 00111,9- 01001,20- 10100 }</a:t>
            </a:r>
            <a:endParaRPr/>
          </a:p>
          <a:p>
            <a:pPr>
              <a:lnSpc>
                <a:spcPct val="100000"/>
              </a:lnSpc>
            </a:pPr>
            <a:endParaRPr/>
          </a:p>
        </p:txBody>
      </p:sp>
    </p:spTree>
  </p:cSld>
  <p:timing>
    <p:tnLst>
      <p:par>
        <p:cTn id="71" dur="indefinite" restart="never" nodeType="tmRoot">
          <p:childTnLst>
            <p:seq>
              <p:cTn id="72"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15" name="Picture 2" descr=""/>
          <p:cNvPicPr/>
          <p:nvPr/>
        </p:nvPicPr>
        <p:blipFill>
          <a:blip r:embed="rId1"/>
          <a:stretch>
            <a:fillRect/>
          </a:stretch>
        </p:blipFill>
        <p:spPr>
          <a:xfrm>
            <a:off x="609480" y="838080"/>
            <a:ext cx="7619400" cy="5796720"/>
          </a:xfrm>
          <a:prstGeom prst="rect">
            <a:avLst/>
          </a:prstGeom>
          <a:ln>
            <a:noFill/>
          </a:ln>
        </p:spPr>
      </p:pic>
      <p:sp>
        <p:nvSpPr>
          <p:cNvPr id="216" name="CustomShape 1"/>
          <p:cNvSpPr/>
          <p:nvPr/>
        </p:nvSpPr>
        <p:spPr>
          <a:xfrm>
            <a:off x="380880" y="189720"/>
            <a:ext cx="8457480" cy="638640"/>
          </a:xfrm>
          <a:prstGeom prst="rect">
            <a:avLst/>
          </a:prstGeom>
          <a:noFill/>
          <a:ln>
            <a:noFill/>
          </a:ln>
        </p:spPr>
        <p:txBody>
          <a:bodyPr lIns="90000" rIns="90000" tIns="45000" bIns="45000"/>
          <a:p>
            <a:pPr>
              <a:lnSpc>
                <a:spcPct val="100000"/>
              </a:lnSpc>
            </a:pPr>
            <a:r>
              <a:rPr lang="en-IN">
                <a:solidFill>
                  <a:srgbClr val="000000"/>
                </a:solidFill>
                <a:latin typeface="Century Schoolbook"/>
              </a:rPr>
              <a:t>{16- 10000, 4- 00100, 6- 00110, 22- 10110, 24- 11000, 10- 01010,31- 11111,7- 00111,9- 01001,20- 10100 }</a:t>
            </a:r>
            <a:endParaRPr/>
          </a:p>
        </p:txBody>
      </p:sp>
    </p:spTree>
  </p:cSld>
  <p:timing>
    <p:tnLst>
      <p:par>
        <p:cTn id="73" dur="indefinite" restart="never" nodeType="tmRoot">
          <p:childTnLst>
            <p:seq>
              <p:cTn id="74"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17" name="Picture 3" descr=""/>
          <p:cNvPicPr/>
          <p:nvPr/>
        </p:nvPicPr>
        <p:blipFill>
          <a:blip r:embed="rId1"/>
          <a:stretch>
            <a:fillRect/>
          </a:stretch>
        </p:blipFill>
        <p:spPr>
          <a:xfrm>
            <a:off x="1523880" y="990720"/>
            <a:ext cx="5191920" cy="4037760"/>
          </a:xfrm>
          <a:prstGeom prst="rect">
            <a:avLst/>
          </a:prstGeom>
          <a:ln>
            <a:noFill/>
          </a:ln>
        </p:spPr>
      </p:pic>
    </p:spTree>
  </p:cSld>
  <p:timing>
    <p:tnLst>
      <p:par>
        <p:cTn id="75" dur="indefinite" restart="never" nodeType="tmRoot">
          <p:childTnLst>
            <p:seq>
              <p:cTn id="76" nodeType="mainSeq"/>
              <p:prevCondLst>
                <p:cond delay="0" evt="onPrev">
                  <p:tgtEl>
                    <p:sldTgt/>
                  </p:tgtEl>
                </p:cond>
              </p:prevCondLst>
              <p:nextCondLst>
                <p:cond delay="0"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8" name="CustomShape 1"/>
          <p:cNvSpPr/>
          <p:nvPr/>
        </p:nvSpPr>
        <p:spPr>
          <a:xfrm>
            <a:off x="304920" y="152280"/>
            <a:ext cx="7771680" cy="456480"/>
          </a:xfrm>
          <a:prstGeom prst="rect">
            <a:avLst/>
          </a:prstGeom>
          <a:noFill/>
          <a:ln>
            <a:noFill/>
          </a:ln>
        </p:spPr>
        <p:txBody>
          <a:bodyPr lIns="90000" rIns="90000" tIns="45000" bIns="45000" anchor="b"/>
          <a:p>
            <a:pPr>
              <a:lnSpc>
                <a:spcPct val="100000"/>
              </a:lnSpc>
            </a:pPr>
            <a:r>
              <a:rPr lang="en-IN" sz="2800">
                <a:solidFill>
                  <a:srgbClr val="575f6d"/>
                </a:solidFill>
                <a:latin typeface="Times New Roman"/>
              </a:rPr>
              <a:t>Some Applications of Hash Table</a:t>
            </a:r>
            <a:endParaRPr/>
          </a:p>
        </p:txBody>
      </p:sp>
      <p:sp>
        <p:nvSpPr>
          <p:cNvPr id="219" name="CustomShape 2"/>
          <p:cNvSpPr/>
          <p:nvPr/>
        </p:nvSpPr>
        <p:spPr>
          <a:xfrm>
            <a:off x="152280" y="809640"/>
            <a:ext cx="8430480" cy="6047640"/>
          </a:xfrm>
          <a:prstGeom prst="rect">
            <a:avLst/>
          </a:prstGeom>
          <a:noFill/>
          <a:ln>
            <a:noFill/>
          </a:ln>
        </p:spPr>
        <p:txBody>
          <a:bodyPr lIns="90000" rIns="90000" tIns="45000" bIns="45000"/>
          <a:p>
            <a:pPr algn="just">
              <a:lnSpc>
                <a:spcPct val="100000"/>
              </a:lnSpc>
              <a:buSzPct val="70000"/>
              <a:buFont typeface="Wingdings" charset="2"/>
              <a:buChar char=""/>
            </a:pPr>
            <a:r>
              <a:rPr b="1" lang="en-IN" sz="2200">
                <a:solidFill>
                  <a:srgbClr val="000000"/>
                </a:solidFill>
                <a:latin typeface="Times New Roman"/>
              </a:rPr>
              <a:t>Database systems</a:t>
            </a:r>
            <a:r>
              <a:rPr lang="en-IN" sz="2200">
                <a:solidFill>
                  <a:srgbClr val="000000"/>
                </a:solidFill>
                <a:latin typeface="Times New Roman"/>
              </a:rPr>
              <a:t>: Specifically, those that require efficient random access. Generally, database systems try to optimize between two types of access methods: sequential and random. Hash tables are an important part of efficient random access because they provide a way to locate data in a constant amount of time.</a:t>
            </a:r>
            <a:endParaRPr/>
          </a:p>
          <a:p>
            <a:pPr algn="just">
              <a:lnSpc>
                <a:spcPct val="100000"/>
              </a:lnSpc>
            </a:pPr>
            <a:endParaRPr/>
          </a:p>
          <a:p>
            <a:pPr algn="just">
              <a:lnSpc>
                <a:spcPct val="100000"/>
              </a:lnSpc>
              <a:buSzPct val="70000"/>
              <a:buFont typeface="Wingdings" charset="2"/>
              <a:buChar char=""/>
            </a:pPr>
            <a:r>
              <a:rPr b="1" lang="en-IN" sz="2200">
                <a:solidFill>
                  <a:srgbClr val="000000"/>
                </a:solidFill>
                <a:latin typeface="Times New Roman"/>
              </a:rPr>
              <a:t>Data dictionaries</a:t>
            </a:r>
            <a:r>
              <a:rPr lang="en-IN" sz="2200">
                <a:solidFill>
                  <a:srgbClr val="000000"/>
                </a:solidFill>
                <a:latin typeface="Times New Roman"/>
              </a:rPr>
              <a:t>: Data structures that support adding, deleting, and searching for data. Although the operations of a hash table and a data dictionary are similar, other data structures may be used to implement data dictionaries. Using a hash table is particularly efficient.</a:t>
            </a:r>
            <a:endParaRPr/>
          </a:p>
          <a:p>
            <a:pPr algn="just">
              <a:lnSpc>
                <a:spcPct val="100000"/>
              </a:lnSpc>
            </a:pPr>
            <a:endParaRPr/>
          </a:p>
          <a:p>
            <a:pPr algn="just">
              <a:lnSpc>
                <a:spcPct val="100000"/>
              </a:lnSpc>
              <a:buSzPct val="70000"/>
              <a:buFont typeface="Wingdings" charset="2"/>
              <a:buChar char=""/>
            </a:pPr>
            <a:r>
              <a:rPr b="1" lang="en-IN" sz="2200">
                <a:solidFill>
                  <a:srgbClr val="000000"/>
                </a:solidFill>
                <a:latin typeface="Times New Roman"/>
              </a:rPr>
              <a:t>Symbol tables</a:t>
            </a:r>
            <a:r>
              <a:rPr lang="en-IN" sz="2200">
                <a:solidFill>
                  <a:srgbClr val="000000"/>
                </a:solidFill>
                <a:latin typeface="Times New Roman"/>
              </a:rPr>
              <a:t>: The tables used by compilers to maintain information about symbols from a program. Compilers access information about symbols frequently. Therefore, it is important that symbol tables be implemented very efficiently.</a:t>
            </a:r>
            <a:endParaRPr/>
          </a:p>
          <a:p>
            <a:pPr algn="just">
              <a:lnSpc>
                <a:spcPct val="100000"/>
              </a:lnSpc>
            </a:pPr>
            <a:endParaRPr/>
          </a:p>
          <a:p>
            <a:pPr algn="just">
              <a:lnSpc>
                <a:spcPct val="100000"/>
              </a:lnSpc>
            </a:pPr>
            <a:endParaRPr/>
          </a:p>
          <a:p>
            <a:pPr algn="just">
              <a:lnSpc>
                <a:spcPct val="100000"/>
              </a:lnSpc>
            </a:pPr>
            <a:endParaRPr/>
          </a:p>
        </p:txBody>
      </p:sp>
    </p:spTree>
  </p:cSld>
  <p:timing>
    <p:tnLst>
      <p:par>
        <p:cTn id="77" dur="indefinite" restart="never" nodeType="tmRoot">
          <p:childTnLst>
            <p:seq>
              <p:cTn id="78" dur="indefinite" nodeType="mainSeq"/>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20" name="CustomShape 1"/>
          <p:cNvSpPr/>
          <p:nvPr/>
        </p:nvSpPr>
        <p:spPr>
          <a:xfrm>
            <a:off x="457200" y="914400"/>
            <a:ext cx="7466760" cy="5637960"/>
          </a:xfrm>
          <a:prstGeom prst="rect">
            <a:avLst/>
          </a:prstGeom>
          <a:noFill/>
          <a:ln>
            <a:noFill/>
          </a:ln>
        </p:spPr>
        <p:txBody>
          <a:bodyPr lIns="90000" rIns="90000" tIns="45000" bIns="45000"/>
          <a:p>
            <a:pPr algn="just">
              <a:lnSpc>
                <a:spcPct val="100000"/>
              </a:lnSpc>
              <a:buSzPct val="70000"/>
              <a:buFont typeface="Wingdings" charset="2"/>
              <a:buChar char=""/>
            </a:pPr>
            <a:r>
              <a:rPr b="1" lang="en-IN" sz="2200">
                <a:solidFill>
                  <a:srgbClr val="000000"/>
                </a:solidFill>
                <a:latin typeface="Times New Roman"/>
              </a:rPr>
              <a:t>Network processing algorithms</a:t>
            </a:r>
            <a:r>
              <a:rPr lang="en-IN" sz="2200">
                <a:solidFill>
                  <a:srgbClr val="000000"/>
                </a:solidFill>
                <a:latin typeface="Times New Roman"/>
              </a:rPr>
              <a:t>: Hash tables are fundamental components of several network processing algorithms and applications, including route lookup, packet classification, and network monitoring. </a:t>
            </a:r>
            <a:endParaRPr/>
          </a:p>
          <a:p>
            <a:pPr algn="just">
              <a:lnSpc>
                <a:spcPct val="100000"/>
              </a:lnSpc>
            </a:pPr>
            <a:endParaRPr/>
          </a:p>
          <a:p>
            <a:pPr algn="just">
              <a:lnSpc>
                <a:spcPct val="100000"/>
              </a:lnSpc>
              <a:buSzPct val="70000"/>
              <a:buFont typeface="Wingdings" charset="2"/>
              <a:buChar char=""/>
            </a:pPr>
            <a:r>
              <a:rPr b="1" lang="en-IN" sz="2200">
                <a:solidFill>
                  <a:srgbClr val="000000"/>
                </a:solidFill>
                <a:latin typeface="Times New Roman"/>
              </a:rPr>
              <a:t>File System : </a:t>
            </a:r>
            <a:r>
              <a:rPr lang="en-IN" sz="2200">
                <a:solidFill>
                  <a:srgbClr val="000000"/>
                </a:solidFill>
                <a:latin typeface="Times New Roman"/>
              </a:rPr>
              <a:t>The hashing is used for the linking of the file name to the path of the file. To store the correspondence between the file name and path, and the physical location of that file on the disk, the system uses a map, and that map is usually implemented as a hash table.</a:t>
            </a:r>
            <a:endParaRPr/>
          </a:p>
          <a:p>
            <a:pPr algn="just">
              <a:lnSpc>
                <a:spcPct val="100000"/>
              </a:lnSpc>
            </a:pPr>
            <a:endParaRPr/>
          </a:p>
          <a:p>
            <a:pPr algn="just">
              <a:lnSpc>
                <a:spcPct val="100000"/>
              </a:lnSpc>
              <a:buSzPct val="70000"/>
              <a:buFont typeface="Wingdings" charset="2"/>
              <a:buChar char=""/>
            </a:pPr>
            <a:r>
              <a:rPr b="1" lang="en-IN" sz="2200">
                <a:solidFill>
                  <a:srgbClr val="000000"/>
                </a:solidFill>
                <a:latin typeface="Times New Roman"/>
              </a:rPr>
              <a:t>Password Verification: </a:t>
            </a:r>
            <a:r>
              <a:rPr lang="en-IN" sz="2200">
                <a:solidFill>
                  <a:srgbClr val="000000"/>
                </a:solidFill>
                <a:latin typeface="Times New Roman"/>
              </a:rPr>
              <a:t>Cryptographic hash functions are very commonly used in password verification</a:t>
            </a:r>
            <a:endParaRPr/>
          </a:p>
          <a:p>
            <a:pPr algn="just">
              <a:lnSpc>
                <a:spcPct val="100000"/>
              </a:lnSpc>
            </a:pPr>
            <a:endParaRPr/>
          </a:p>
          <a:p>
            <a:pPr algn="just">
              <a:lnSpc>
                <a:spcPct val="100000"/>
              </a:lnSpc>
              <a:buSzPct val="70000"/>
              <a:buFont typeface="Wingdings" charset="2"/>
              <a:buChar char=""/>
            </a:pPr>
            <a:r>
              <a:rPr b="1" lang="en-IN" sz="2200">
                <a:solidFill>
                  <a:srgbClr val="000000"/>
                </a:solidFill>
                <a:latin typeface="Times New Roman"/>
              </a:rPr>
              <a:t>Pattern Matching: </a:t>
            </a:r>
            <a:r>
              <a:rPr lang="en-IN" sz="2200">
                <a:solidFill>
                  <a:srgbClr val="000000"/>
                </a:solidFill>
                <a:latin typeface="Times New Roman"/>
              </a:rPr>
              <a:t>The hashing is also used to search for patterns in the strings. Rabin-karp algorithm is use hashing for the searching of a pattern in a string The pattern matching is also used to detect plagiarism.</a:t>
            </a:r>
            <a:endParaRPr/>
          </a:p>
          <a:p>
            <a:pPr algn="just">
              <a:lnSpc>
                <a:spcPct val="100000"/>
              </a:lnSpc>
            </a:pPr>
            <a:endParaRPr/>
          </a:p>
        </p:txBody>
      </p:sp>
      <p:sp>
        <p:nvSpPr>
          <p:cNvPr id="221" name="CustomShape 2"/>
          <p:cNvSpPr/>
          <p:nvPr/>
        </p:nvSpPr>
        <p:spPr>
          <a:xfrm>
            <a:off x="380880" y="228600"/>
            <a:ext cx="7771680" cy="456480"/>
          </a:xfrm>
          <a:prstGeom prst="rect">
            <a:avLst/>
          </a:prstGeom>
          <a:noFill/>
          <a:ln>
            <a:noFill/>
          </a:ln>
        </p:spPr>
        <p:txBody>
          <a:bodyPr lIns="90000" rIns="90000" tIns="45000" bIns="45000" anchor="b"/>
          <a:p>
            <a:pPr>
              <a:lnSpc>
                <a:spcPct val="100000"/>
              </a:lnSpc>
            </a:pPr>
            <a:r>
              <a:rPr lang="en-IN" sz="2800">
                <a:solidFill>
                  <a:srgbClr val="575f6d"/>
                </a:solidFill>
                <a:latin typeface="Times New Roman"/>
              </a:rPr>
              <a:t>Some Applications of Hash Table</a:t>
            </a:r>
            <a:endParaRPr/>
          </a:p>
        </p:txBody>
      </p:sp>
    </p:spTree>
  </p:cSld>
  <p:timing>
    <p:tnLst>
      <p:par>
        <p:cTn id="79" dur="indefinite" restart="never" nodeType="tmRoot">
          <p:childTnLst>
            <p:seq>
              <p:cTn id="80" nodeType="mainSeq"/>
              <p:prevCondLst>
                <p:cond delay="0" evt="onPrev">
                  <p:tgtEl>
                    <p:sldTgt/>
                  </p:tgtEl>
                </p:cond>
              </p:prevCondLst>
              <p:nextCondLst>
                <p:cond delay="0"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22" name="CustomShape 1"/>
          <p:cNvSpPr/>
          <p:nvPr/>
        </p:nvSpPr>
        <p:spPr>
          <a:xfrm>
            <a:off x="457200" y="304920"/>
            <a:ext cx="8305200" cy="456480"/>
          </a:xfrm>
          <a:prstGeom prst="rect">
            <a:avLst/>
          </a:prstGeom>
          <a:noFill/>
          <a:ln>
            <a:noFill/>
          </a:ln>
        </p:spPr>
        <p:txBody>
          <a:bodyPr lIns="90000" rIns="90000" tIns="45000" bIns="45000" anchor="b"/>
          <a:p>
            <a:pPr algn="just">
              <a:lnSpc>
                <a:spcPct val="100000"/>
              </a:lnSpc>
            </a:pPr>
            <a:r>
              <a:rPr lang="en-IN" sz="2700">
                <a:solidFill>
                  <a:srgbClr val="575f6d"/>
                </a:solidFill>
                <a:latin typeface="Times New Roman"/>
              </a:rPr>
              <a:t>Problems for which hash tables are not suitable</a:t>
            </a:r>
            <a:endParaRPr/>
          </a:p>
        </p:txBody>
      </p:sp>
      <p:sp>
        <p:nvSpPr>
          <p:cNvPr id="223" name="CustomShape 2"/>
          <p:cNvSpPr/>
          <p:nvPr/>
        </p:nvSpPr>
        <p:spPr>
          <a:xfrm>
            <a:off x="304920" y="838080"/>
            <a:ext cx="8533800" cy="5790600"/>
          </a:xfrm>
          <a:prstGeom prst="rect">
            <a:avLst/>
          </a:prstGeom>
          <a:noFill/>
          <a:ln>
            <a:noFill/>
          </a:ln>
        </p:spPr>
        <p:txBody>
          <a:bodyPr lIns="90000" rIns="90000" tIns="45000" bIns="45000"/>
          <a:p>
            <a:pPr algn="just">
              <a:lnSpc>
                <a:spcPct val="100000"/>
              </a:lnSpc>
            </a:pPr>
            <a:endParaRPr/>
          </a:p>
          <a:p>
            <a:pPr algn="just">
              <a:lnSpc>
                <a:spcPct val="100000"/>
              </a:lnSpc>
            </a:pPr>
            <a:endParaRPr/>
          </a:p>
        </p:txBody>
      </p:sp>
      <p:sp>
        <p:nvSpPr>
          <p:cNvPr id="224" name="CustomShape 3"/>
          <p:cNvSpPr/>
          <p:nvPr/>
        </p:nvSpPr>
        <p:spPr>
          <a:xfrm>
            <a:off x="266760" y="1219320"/>
            <a:ext cx="8495640" cy="4037040"/>
          </a:xfrm>
          <a:prstGeom prst="rect">
            <a:avLst/>
          </a:prstGeom>
          <a:noFill/>
          <a:ln>
            <a:noFill/>
          </a:ln>
        </p:spPr>
        <p:txBody>
          <a:bodyPr lIns="90000" rIns="90000" tIns="46800" bIns="46800"/>
          <a:p>
            <a:pPr algn="just">
              <a:lnSpc>
                <a:spcPct val="100000"/>
              </a:lnSpc>
              <a:buFont typeface="Arial"/>
              <a:buChar char="•"/>
            </a:pPr>
            <a:r>
              <a:rPr lang="en-IN" sz="2400">
                <a:solidFill>
                  <a:srgbClr val="000000"/>
                </a:solidFill>
                <a:latin typeface="Times New Roman"/>
              </a:rPr>
              <a:t>Problems for which data ordering is required.</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  Hash table is an unordered data structure, certain        </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operations like iterating through the keys in order efficiently</a:t>
            </a:r>
            <a:endParaRPr/>
          </a:p>
          <a:p>
            <a:pPr algn="just">
              <a:lnSpc>
                <a:spcPct val="100000"/>
              </a:lnSpc>
            </a:pPr>
            <a:endParaRPr/>
          </a:p>
          <a:p>
            <a:pPr algn="just">
              <a:lnSpc>
                <a:spcPct val="100000"/>
              </a:lnSpc>
              <a:buFont typeface="Arial"/>
              <a:buChar char="•"/>
            </a:pPr>
            <a:r>
              <a:rPr lang="en-IN" sz="2400">
                <a:solidFill>
                  <a:srgbClr val="000000"/>
                </a:solidFill>
                <a:latin typeface="Times New Roman"/>
              </a:rPr>
              <a:t>Problems having multidimensional data.</a:t>
            </a:r>
            <a:endParaRPr/>
          </a:p>
          <a:p>
            <a:pPr algn="just">
              <a:lnSpc>
                <a:spcPct val="100000"/>
              </a:lnSpc>
            </a:pPr>
            <a:endParaRPr/>
          </a:p>
          <a:p>
            <a:pPr algn="just">
              <a:lnSpc>
                <a:spcPct val="100000"/>
              </a:lnSpc>
              <a:buFont typeface="Arial"/>
              <a:buChar char="•"/>
            </a:pPr>
            <a:r>
              <a:rPr lang="en-IN" sz="2400">
                <a:solidFill>
                  <a:srgbClr val="000000"/>
                </a:solidFill>
                <a:latin typeface="Times New Roman"/>
              </a:rPr>
              <a:t>Problems in which the data does not have unique keys.</a:t>
            </a:r>
            <a:endParaRPr/>
          </a:p>
          <a:p>
            <a:pPr algn="just">
              <a:lnSpc>
                <a:spcPct val="100000"/>
              </a:lnSpc>
            </a:pPr>
            <a:r>
              <a:rPr lang="en-IN" sz="2400">
                <a:solidFill>
                  <a:srgbClr val="000000"/>
                </a:solidFill>
                <a:latin typeface="Times New Roman"/>
              </a:rPr>
              <a:t>	</a:t>
            </a:r>
            <a:r>
              <a:rPr lang="en-IN" sz="2400">
                <a:solidFill>
                  <a:srgbClr val="000000"/>
                </a:solidFill>
                <a:latin typeface="Times New Roman"/>
              </a:rPr>
              <a:t>- Open-addressed hash tables cannot be used if the data does not </a:t>
            </a:r>
            <a:r>
              <a:rPr lang="en-IN" sz="2400">
                <a:solidFill>
                  <a:srgbClr val="000000"/>
                </a:solidFill>
                <a:latin typeface="Times New Roman"/>
              </a:rPr>
              <a:t>	</a:t>
            </a:r>
            <a:r>
              <a:rPr lang="en-IN" sz="2400">
                <a:solidFill>
                  <a:srgbClr val="000000"/>
                </a:solidFill>
                <a:latin typeface="Times New Roman"/>
              </a:rPr>
              <a:t>   have unique keys. An alternative is use separate-chained hash </a:t>
            </a:r>
            <a:r>
              <a:rPr lang="en-IN" sz="2400">
                <a:solidFill>
                  <a:srgbClr val="000000"/>
                </a:solidFill>
                <a:latin typeface="Times New Roman"/>
              </a:rPr>
              <a:t>	</a:t>
            </a:r>
            <a:r>
              <a:rPr lang="en-IN" sz="2400">
                <a:solidFill>
                  <a:srgbClr val="000000"/>
                </a:solidFill>
                <a:latin typeface="Times New Roman"/>
              </a:rPr>
              <a:t>   tables.</a:t>
            </a:r>
            <a:endParaRPr/>
          </a:p>
        </p:txBody>
      </p:sp>
    </p:spTree>
  </p:cSld>
  <p:timing>
    <p:tnLst>
      <p:par>
        <p:cTn id="81" dur="indefinite" restart="never" nodeType="tmRoot">
          <p:childTnLst>
            <p:seq>
              <p:cTn id="82" dur="indefinite" nodeType="mainSeq"/>
              <p:prevCondLst>
                <p:cond delay="0" evt="onPrev">
                  <p:tgtEl>
                    <p:sldTgt/>
                  </p:tgtEl>
                </p:cond>
              </p:prevCondLst>
              <p:nextCondLst>
                <p:cond delay="0"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25" name="CustomShape 1"/>
          <p:cNvSpPr/>
          <p:nvPr/>
        </p:nvSpPr>
        <p:spPr>
          <a:xfrm>
            <a:off x="2133720" y="1295280"/>
            <a:ext cx="4723560" cy="3229920"/>
          </a:xfrm>
          <a:prstGeom prst="rect">
            <a:avLst/>
          </a:prstGeom>
          <a:noFill/>
          <a:ln>
            <a:noFill/>
          </a:ln>
        </p:spPr>
        <p:txBody>
          <a:bodyPr lIns="90000" rIns="90000" tIns="45000" bIns="45000" anchor="b"/>
          <a:p>
            <a:endParaRPr/>
          </a:p>
          <a:p>
            <a:endParaRPr/>
          </a:p>
          <a:p>
            <a:endParaRPr/>
          </a:p>
          <a:p>
            <a:endParaRPr/>
          </a:p>
          <a:p>
            <a:endParaRPr/>
          </a:p>
          <a:p>
            <a:endParaRPr/>
          </a:p>
          <a:p>
            <a:endParaRPr/>
          </a:p>
          <a:p>
            <a:endParaRPr/>
          </a:p>
          <a:p>
            <a:r>
              <a:rPr lang="en-IN" sz="5400">
                <a:solidFill>
                  <a:srgbClr val="575f6d"/>
                </a:solidFill>
                <a:latin typeface="Times New Roman"/>
              </a:rPr>
              <a:t>Skip list: </a:t>
            </a:r>
            <a:r>
              <a:rPr lang="en-IN" sz="4400">
                <a:solidFill>
                  <a:srgbClr val="575f6d"/>
                </a:solidFill>
                <a:latin typeface="Times New Roman"/>
              </a:rPr>
              <a:t>Randomized Data Structure</a:t>
            </a:r>
            <a:endParaRPr/>
          </a:p>
          <a:p>
            <a:pPr algn="ctr">
              <a:lnSpc>
                <a:spcPct val="100000"/>
              </a:lnSpc>
            </a:pPr>
            <a:endParaRPr/>
          </a:p>
        </p:txBody>
      </p:sp>
      <p:sp>
        <p:nvSpPr>
          <p:cNvPr id="226" name="CustomShape 2"/>
          <p:cNvSpPr/>
          <p:nvPr/>
        </p:nvSpPr>
        <p:spPr>
          <a:xfrm>
            <a:off x="380880" y="4831920"/>
            <a:ext cx="7923960" cy="2032560"/>
          </a:xfrm>
          <a:prstGeom prst="rect">
            <a:avLst/>
          </a:prstGeom>
          <a:noFill/>
          <a:ln>
            <a:noFill/>
          </a:ln>
        </p:spPr>
        <p:txBody>
          <a:bodyPr lIns="90000" rIns="90000" tIns="45000" bIns="45000"/>
          <a:p>
            <a:pPr algn="just">
              <a:lnSpc>
                <a:spcPct val="100000"/>
              </a:lnSpc>
            </a:pPr>
            <a:r>
              <a:rPr lang="en-IN">
                <a:solidFill>
                  <a:srgbClr val="000000"/>
                </a:solidFill>
                <a:latin typeface="Times New Roman"/>
              </a:rPr>
              <a:t>Duration : 2 Hour</a:t>
            </a:r>
            <a:endParaRPr/>
          </a:p>
          <a:p>
            <a:pPr algn="just">
              <a:lnSpc>
                <a:spcPct val="100000"/>
              </a:lnSpc>
            </a:pPr>
            <a:r>
              <a:rPr lang="en-IN">
                <a:solidFill>
                  <a:srgbClr val="000000"/>
                </a:solidFill>
                <a:latin typeface="Times New Roman"/>
              </a:rPr>
              <a:t>Reference :</a:t>
            </a:r>
            <a:endParaRPr/>
          </a:p>
          <a:p>
            <a:pPr algn="just">
              <a:lnSpc>
                <a:spcPct val="100000"/>
              </a:lnSpc>
              <a:buFont typeface="Century Schoolbook"/>
              <a:buAutoNum type="arabicPeriod"/>
            </a:pPr>
            <a:r>
              <a:rPr lang="en-IN">
                <a:solidFill>
                  <a:srgbClr val="000000"/>
                </a:solidFill>
                <a:latin typeface="Times New Roman"/>
              </a:rPr>
              <a:t>“</a:t>
            </a:r>
            <a:r>
              <a:rPr lang="en-IN">
                <a:solidFill>
                  <a:srgbClr val="000000"/>
                </a:solidFill>
                <a:latin typeface="Times New Roman"/>
              </a:rPr>
              <a:t>Advanced Data Structures”,  by Peter Brass </a:t>
            </a:r>
            <a:endParaRPr/>
          </a:p>
          <a:p>
            <a:pPr algn="just">
              <a:lnSpc>
                <a:spcPct val="100000"/>
              </a:lnSpc>
              <a:buFont typeface="Century Schoolbook"/>
              <a:buAutoNum type="arabicPeriod"/>
            </a:pPr>
            <a:r>
              <a:rPr lang="en-IN" u="sng">
                <a:solidFill>
                  <a:srgbClr val="d2611c"/>
                </a:solidFill>
                <a:latin typeface="Century Schoolbook"/>
              </a:rPr>
              <a:t>https://courses.cs.washington.edu/courses/cse326/00wi/handouts/lecture16/sld025.htm</a:t>
            </a:r>
            <a:r>
              <a:rPr lang="en-IN">
                <a:solidFill>
                  <a:srgbClr val="ff0000"/>
                </a:solidFill>
                <a:latin typeface="Century Schoolbook"/>
              </a:rPr>
              <a:t> </a:t>
            </a:r>
            <a:endParaRPr/>
          </a:p>
          <a:p>
            <a:pPr algn="just">
              <a:lnSpc>
                <a:spcPct val="100000"/>
              </a:lnSpc>
            </a:pPr>
            <a:endParaRPr/>
          </a:p>
          <a:p>
            <a:pPr algn="just">
              <a:lnSpc>
                <a:spcPct val="100000"/>
              </a:lnSpc>
            </a:pPr>
            <a:endParaRPr/>
          </a:p>
        </p:txBody>
      </p:sp>
    </p:spTree>
  </p:cSld>
  <p:timing>
    <p:tnLst>
      <p:par>
        <p:cTn id="83" dur="indefinite" restart="never" nodeType="tmRoot">
          <p:childTnLst>
            <p:seq>
              <p:cTn id="84" nodeType="mainSeq"/>
              <p:prevCondLst>
                <p:cond delay="0" evt="onPrev">
                  <p:tgtEl>
                    <p:sldTgt/>
                  </p:tgtEl>
                </p:cond>
              </p:prevCondLst>
              <p:nextCondLst>
                <p:cond delay="0"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27" name="CustomShape 1"/>
          <p:cNvSpPr/>
          <p:nvPr/>
        </p:nvSpPr>
        <p:spPr>
          <a:xfrm>
            <a:off x="457200" y="274680"/>
            <a:ext cx="7466760" cy="562680"/>
          </a:xfrm>
          <a:prstGeom prst="rect">
            <a:avLst/>
          </a:prstGeom>
          <a:noFill/>
          <a:ln>
            <a:noFill/>
          </a:ln>
        </p:spPr>
        <p:txBody>
          <a:bodyPr lIns="90000" rIns="90000" tIns="45000" bIns="45000" anchor="b"/>
          <a:p>
            <a:pPr>
              <a:lnSpc>
                <a:spcPct val="100000"/>
              </a:lnSpc>
            </a:pPr>
            <a:r>
              <a:rPr lang="en-IN" sz="3000">
                <a:solidFill>
                  <a:srgbClr val="575f6d"/>
                </a:solidFill>
                <a:latin typeface="Times New Roman"/>
              </a:rPr>
              <a:t>Introduction of Skip list</a:t>
            </a:r>
            <a:endParaRPr/>
          </a:p>
        </p:txBody>
      </p:sp>
      <p:sp>
        <p:nvSpPr>
          <p:cNvPr id="228" name="CustomShape 2"/>
          <p:cNvSpPr/>
          <p:nvPr/>
        </p:nvSpPr>
        <p:spPr>
          <a:xfrm>
            <a:off x="457200" y="990720"/>
            <a:ext cx="7466760" cy="3733200"/>
          </a:xfrm>
          <a:prstGeom prst="rect">
            <a:avLst/>
          </a:prstGeom>
          <a:noFill/>
          <a:ln>
            <a:noFill/>
          </a:ln>
        </p:spPr>
        <p:txBody>
          <a:bodyPr lIns="90000" rIns="90000" tIns="45000" bIns="45000"/>
          <a:p>
            <a:pPr algn="just">
              <a:lnSpc>
                <a:spcPct val="100000"/>
              </a:lnSpc>
              <a:buSzPct val="70000"/>
              <a:buFont typeface="Wingdings" charset="2"/>
              <a:buChar char=""/>
            </a:pPr>
            <a:r>
              <a:rPr lang="en-IN" sz="2200">
                <a:solidFill>
                  <a:srgbClr val="000000"/>
                </a:solidFill>
                <a:latin typeface="Times New Roman"/>
              </a:rPr>
              <a:t>A skip list is a probabilistic data structure and an extended version of the linked list. </a:t>
            </a:r>
            <a:endParaRPr/>
          </a:p>
          <a:p>
            <a:pPr algn="just">
              <a:lnSpc>
                <a:spcPct val="100000"/>
              </a:lnSpc>
              <a:buSzPct val="70000"/>
              <a:buFont typeface="Wingdings" charset="2"/>
              <a:buChar char=""/>
            </a:pPr>
            <a:r>
              <a:rPr lang="en-IN" sz="2200">
                <a:solidFill>
                  <a:srgbClr val="000000"/>
                </a:solidFill>
                <a:latin typeface="Times New Roman"/>
              </a:rPr>
              <a:t>The skip list is used to store a sorted list of elements or data with a linked list and very useful for concurrently accessing element. </a:t>
            </a:r>
            <a:endParaRPr/>
          </a:p>
          <a:p>
            <a:pPr algn="just">
              <a:lnSpc>
                <a:spcPct val="100000"/>
              </a:lnSpc>
              <a:buSzPct val="70000"/>
              <a:buFont typeface="Wingdings" charset="2"/>
              <a:buChar char=""/>
            </a:pPr>
            <a:r>
              <a:rPr lang="en-IN" sz="2200">
                <a:solidFill>
                  <a:srgbClr val="000000"/>
                </a:solidFill>
                <a:latin typeface="Times New Roman"/>
              </a:rPr>
              <a:t>In one single step, it skips elements of the entire list, hence referred as skip list.</a:t>
            </a:r>
            <a:endParaRPr/>
          </a:p>
          <a:p>
            <a:pPr algn="just">
              <a:lnSpc>
                <a:spcPct val="100000"/>
              </a:lnSpc>
              <a:buSzPct val="70000"/>
              <a:buFont typeface="Wingdings" charset="2"/>
              <a:buChar char=""/>
            </a:pPr>
            <a:r>
              <a:rPr lang="en-IN" sz="2200">
                <a:solidFill>
                  <a:srgbClr val="000000"/>
                </a:solidFill>
                <a:latin typeface="Times New Roman"/>
              </a:rPr>
              <a:t>It allows the user to search, remove, and insert the element very quickly. </a:t>
            </a:r>
            <a:endParaRPr/>
          </a:p>
          <a:p>
            <a:pPr algn="just">
              <a:lnSpc>
                <a:spcPct val="100000"/>
              </a:lnSpc>
            </a:pPr>
            <a:endParaRPr/>
          </a:p>
        </p:txBody>
      </p:sp>
      <p:pic>
        <p:nvPicPr>
          <p:cNvPr id="229" name="Picture 4" descr=""/>
          <p:cNvPicPr/>
          <p:nvPr/>
        </p:nvPicPr>
        <p:blipFill>
          <a:blip r:embed="rId1"/>
          <a:stretch>
            <a:fillRect/>
          </a:stretch>
        </p:blipFill>
        <p:spPr>
          <a:xfrm>
            <a:off x="450360" y="4800600"/>
            <a:ext cx="7771680" cy="1142280"/>
          </a:xfrm>
          <a:prstGeom prst="rect">
            <a:avLst/>
          </a:prstGeom>
          <a:ln>
            <a:noFill/>
          </a:ln>
        </p:spPr>
      </p:pic>
    </p:spTree>
  </p:cSld>
  <p:timing>
    <p:tnLst>
      <p:par>
        <p:cTn id="85" dur="indefinite" restart="never" nodeType="tmRoot">
          <p:childTnLst>
            <p:seq>
              <p:cTn id="86" nodeType="mainSeq"/>
              <p:prevCondLst>
                <p:cond delay="0" evt="onPrev">
                  <p:tgtEl>
                    <p:sldTgt/>
                  </p:tgtEl>
                </p:cond>
              </p:prevCondLst>
              <p:nextCondLst>
                <p:cond delay="0"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0" name="CustomShape 1"/>
          <p:cNvSpPr/>
          <p:nvPr/>
        </p:nvSpPr>
        <p:spPr>
          <a:xfrm>
            <a:off x="460440" y="187920"/>
            <a:ext cx="8073360" cy="6440760"/>
          </a:xfrm>
          <a:prstGeom prst="rect">
            <a:avLst/>
          </a:prstGeom>
          <a:noFill/>
          <a:ln>
            <a:noFill/>
          </a:ln>
        </p:spPr>
        <p:txBody>
          <a:bodyPr lIns="90000" rIns="90000" tIns="45000" bIns="45000"/>
          <a:p>
            <a:pPr algn="just">
              <a:lnSpc>
                <a:spcPct val="100000"/>
              </a:lnSpc>
            </a:pPr>
            <a:r>
              <a:rPr b="1" lang="en-IN" sz="2000">
                <a:solidFill>
                  <a:srgbClr val="000000"/>
                </a:solidFill>
                <a:latin typeface="Times New Roman"/>
              </a:rPr>
              <a:t>There are the following operations:  </a:t>
            </a:r>
            <a:endParaRPr/>
          </a:p>
          <a:p>
            <a:pPr algn="just">
              <a:lnSpc>
                <a:spcPct val="100000"/>
              </a:lnSpc>
              <a:buSzPct val="70000"/>
              <a:buFont typeface="Wingdings" charset="2"/>
              <a:buChar char=""/>
            </a:pPr>
            <a:r>
              <a:rPr lang="en-IN" sz="2000">
                <a:solidFill>
                  <a:srgbClr val="000000"/>
                </a:solidFill>
                <a:latin typeface="Times New Roman"/>
              </a:rPr>
              <a:t>Insertion operation: It is used to add a new node</a:t>
            </a:r>
            <a:endParaRPr/>
          </a:p>
          <a:p>
            <a:pPr algn="just">
              <a:lnSpc>
                <a:spcPct val="100000"/>
              </a:lnSpc>
              <a:buSzPct val="70000"/>
              <a:buFont typeface="Wingdings" charset="2"/>
              <a:buChar char=""/>
            </a:pPr>
            <a:r>
              <a:rPr lang="en-IN" sz="2000">
                <a:solidFill>
                  <a:srgbClr val="000000"/>
                </a:solidFill>
                <a:latin typeface="Times New Roman"/>
              </a:rPr>
              <a:t>Deletion operation: It is used to delete a node in a specific situation.</a:t>
            </a:r>
            <a:endParaRPr/>
          </a:p>
          <a:p>
            <a:pPr algn="just">
              <a:lnSpc>
                <a:spcPct val="100000"/>
              </a:lnSpc>
              <a:buSzPct val="70000"/>
              <a:buFont typeface="Wingdings" charset="2"/>
              <a:buChar char=""/>
            </a:pPr>
            <a:r>
              <a:rPr lang="en-IN" sz="2000">
                <a:solidFill>
                  <a:srgbClr val="000000"/>
                </a:solidFill>
                <a:latin typeface="Times New Roman"/>
              </a:rPr>
              <a:t>Search Operation: The search operation is used to search a particular node in a skip list.</a:t>
            </a:r>
            <a:endParaRPr/>
          </a:p>
          <a:p>
            <a:pPr algn="just">
              <a:lnSpc>
                <a:spcPct val="100000"/>
              </a:lnSpc>
              <a:buSzPct val="70000"/>
              <a:buFont typeface="Wingdings" charset="2"/>
              <a:buChar char=""/>
            </a:pPr>
            <a:r>
              <a:rPr lang="en-IN" sz="2000">
                <a:solidFill>
                  <a:srgbClr val="000000"/>
                </a:solidFill>
                <a:latin typeface="Times New Roman"/>
              </a:rPr>
              <a:t>Average case time complexity of all above operations is O(logn)</a:t>
            </a:r>
            <a:endParaRPr/>
          </a:p>
          <a:p>
            <a:pPr algn="just">
              <a:lnSpc>
                <a:spcPct val="100000"/>
              </a:lnSpc>
            </a:pPr>
            <a:r>
              <a:rPr lang="en-IN" sz="2000">
                <a:solidFill>
                  <a:srgbClr val="000000"/>
                </a:solidFill>
                <a:latin typeface="Times New Roman"/>
              </a:rPr>
              <a:t> </a:t>
            </a:r>
            <a:endParaRPr/>
          </a:p>
          <a:p>
            <a:pPr algn="just">
              <a:lnSpc>
                <a:spcPct val="100000"/>
              </a:lnSpc>
            </a:pPr>
            <a:endParaRPr/>
          </a:p>
          <a:p>
            <a:pPr algn="just">
              <a:lnSpc>
                <a:spcPct val="100000"/>
              </a:lnSpc>
            </a:pPr>
            <a:endParaRPr/>
          </a:p>
          <a:p>
            <a:pPr algn="just">
              <a:lnSpc>
                <a:spcPct val="100000"/>
              </a:lnSpc>
            </a:pPr>
            <a:r>
              <a:rPr lang="en-IN" sz="2000">
                <a:solidFill>
                  <a:srgbClr val="000000"/>
                </a:solidFill>
                <a:latin typeface="Times New Roman"/>
              </a:rPr>
              <a:t>    </a:t>
            </a:r>
            <a:r>
              <a:rPr lang="en-IN" sz="2000">
                <a:solidFill>
                  <a:srgbClr val="000000"/>
                </a:solidFill>
                <a:latin typeface="Times New Roman"/>
              </a:rPr>
              <a:t>Head</a:t>
            </a:r>
            <a:endParaRPr/>
          </a:p>
          <a:p>
            <a:pPr algn="just">
              <a:lnSpc>
                <a:spcPct val="100000"/>
              </a:lnSpc>
            </a:pPr>
            <a:r>
              <a:rPr lang="en-IN" sz="2000">
                <a:solidFill>
                  <a:srgbClr val="000000"/>
                </a:solidFill>
                <a:latin typeface="Times New Roman"/>
              </a:rPr>
              <a:t>               </a:t>
            </a:r>
            <a:r>
              <a:rPr lang="en-IN" sz="2000">
                <a:solidFill>
                  <a:srgbClr val="000000"/>
                </a:solidFill>
                <a:latin typeface="Times New Roman"/>
              </a:rPr>
              <a:t>Head </a:t>
            </a:r>
            <a:endParaRPr/>
          </a:p>
          <a:p>
            <a:pPr algn="just">
              <a:lnSpc>
                <a:spcPct val="100000"/>
              </a:lnSpc>
            </a:pPr>
            <a:r>
              <a:rPr lang="en-IN" sz="2000">
                <a:solidFill>
                  <a:srgbClr val="000000"/>
                </a:solidFill>
                <a:latin typeface="Times New Roman"/>
              </a:rPr>
              <a:t>[</a:t>
            </a:r>
            <a:r>
              <a:rPr lang="en-IN" sz="2000" u="sng">
                <a:solidFill>
                  <a:srgbClr val="d2611c"/>
                </a:solidFill>
                <a:latin typeface="Times New Roman"/>
              </a:rPr>
              <a:t>https://www.youtube.com/watch?v=UGaOXaXAM5M&amp;ab_channel=ShusenWang</a:t>
            </a:r>
            <a:r>
              <a:rPr lang="en-IN" sz="2000">
                <a:solidFill>
                  <a:srgbClr val="000000"/>
                </a:solidFill>
                <a:latin typeface="Times New Roman"/>
              </a:rPr>
              <a:t>  ]</a:t>
            </a:r>
            <a:endParaRPr/>
          </a:p>
          <a:p>
            <a:pPr algn="just">
              <a:lnSpc>
                <a:spcPct val="100000"/>
              </a:lnSpc>
            </a:pPr>
            <a:r>
              <a:rPr b="1" lang="en-IN" sz="2000">
                <a:solidFill>
                  <a:srgbClr val="000000"/>
                </a:solidFill>
                <a:latin typeface="Times New Roman"/>
              </a:rPr>
              <a:t>Applications of the Skip list</a:t>
            </a:r>
            <a:endParaRPr/>
          </a:p>
          <a:p>
            <a:pPr algn="just">
              <a:lnSpc>
                <a:spcPct val="100000"/>
              </a:lnSpc>
              <a:buSzPct val="70000"/>
              <a:buFont typeface="Wingdings" charset="2"/>
              <a:buChar char=""/>
            </a:pPr>
            <a:r>
              <a:rPr lang="en-IN" sz="2000">
                <a:solidFill>
                  <a:srgbClr val="000000"/>
                </a:solidFill>
                <a:latin typeface="Times New Roman"/>
              </a:rPr>
              <a:t>It is used in distributed applications. In distributed systems, the nodes of </a:t>
            </a:r>
            <a:r>
              <a:rPr b="1" lang="en-IN" sz="2000">
                <a:solidFill>
                  <a:srgbClr val="000000"/>
                </a:solidFill>
                <a:latin typeface="Times New Roman"/>
              </a:rPr>
              <a:t>skip list</a:t>
            </a:r>
            <a:r>
              <a:rPr lang="en-IN" sz="2000">
                <a:solidFill>
                  <a:srgbClr val="000000"/>
                </a:solidFill>
                <a:latin typeface="Times New Roman"/>
              </a:rPr>
              <a:t> represents the computer systems and pointers represent network connection</a:t>
            </a:r>
            <a:endParaRPr/>
          </a:p>
          <a:p>
            <a:pPr algn="just">
              <a:lnSpc>
                <a:spcPct val="100000"/>
              </a:lnSpc>
            </a:pPr>
            <a:endParaRPr/>
          </a:p>
          <a:p>
            <a:pPr algn="just">
              <a:lnSpc>
                <a:spcPct val="100000"/>
              </a:lnSpc>
            </a:pPr>
            <a:endParaRPr/>
          </a:p>
        </p:txBody>
      </p:sp>
      <p:sp>
        <p:nvSpPr>
          <p:cNvPr id="231" name="CustomShape 2"/>
          <p:cNvSpPr/>
          <p:nvPr/>
        </p:nvSpPr>
        <p:spPr>
          <a:xfrm>
            <a:off x="155520" y="-144360"/>
            <a:ext cx="304200" cy="304200"/>
          </a:xfrm>
          <a:prstGeom prst="rect">
            <a:avLst/>
          </a:prstGeom>
          <a:noFill/>
          <a:ln>
            <a:noFill/>
          </a:ln>
        </p:spPr>
      </p:sp>
      <p:pic>
        <p:nvPicPr>
          <p:cNvPr id="232" name="Picture 5" descr=""/>
          <p:cNvPicPr/>
          <p:nvPr/>
        </p:nvPicPr>
        <p:blipFill>
          <a:blip r:embed="rId1"/>
          <a:stretch>
            <a:fillRect/>
          </a:stretch>
        </p:blipFill>
        <p:spPr>
          <a:xfrm>
            <a:off x="1447920" y="2590920"/>
            <a:ext cx="6476400" cy="1751760"/>
          </a:xfrm>
          <a:prstGeom prst="rect">
            <a:avLst/>
          </a:prstGeom>
          <a:ln>
            <a:noFill/>
          </a:ln>
        </p:spPr>
      </p:pic>
    </p:spTree>
  </p:cSld>
  <p:timing>
    <p:tnLst>
      <p:par>
        <p:cTn id="87" dur="indefinite" restart="never" nodeType="tmRoot">
          <p:childTnLst>
            <p:seq>
              <p:cTn id="88" nodeType="mainSeq"/>
              <p:prevCondLst>
                <p:cond delay="0" evt="onPrev">
                  <p:tgtEl>
                    <p:sldTgt/>
                  </p:tgtEl>
                </p:cond>
              </p:prevCondLst>
              <p:nextCondLst>
                <p:cond delay="0" evt="onNext">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3" name="CustomShape 1"/>
          <p:cNvSpPr/>
          <p:nvPr/>
        </p:nvSpPr>
        <p:spPr>
          <a:xfrm>
            <a:off x="457200" y="274680"/>
            <a:ext cx="7619400" cy="791280"/>
          </a:xfrm>
          <a:prstGeom prst="rect">
            <a:avLst/>
          </a:prstGeom>
          <a:noFill/>
          <a:ln>
            <a:noFill/>
          </a:ln>
        </p:spPr>
        <p:txBody>
          <a:bodyPr lIns="90000" rIns="90000" tIns="45000" bIns="45000" anchor="b"/>
          <a:p>
            <a:pPr>
              <a:lnSpc>
                <a:spcPct val="100000"/>
              </a:lnSpc>
            </a:pPr>
            <a:r>
              <a:rPr lang="en-IN" sz="2800">
                <a:solidFill>
                  <a:srgbClr val="575f6d"/>
                </a:solidFill>
                <a:latin typeface="Times New Roman"/>
              </a:rPr>
              <a:t>Case Study: Book call number and dictionary </a:t>
            </a:r>
            <a:endParaRPr/>
          </a:p>
        </p:txBody>
      </p:sp>
      <p:sp>
        <p:nvSpPr>
          <p:cNvPr id="234" name="CustomShape 2"/>
          <p:cNvSpPr/>
          <p:nvPr/>
        </p:nvSpPr>
        <p:spPr>
          <a:xfrm>
            <a:off x="457200" y="1219320"/>
            <a:ext cx="7466760" cy="5254200"/>
          </a:xfrm>
          <a:prstGeom prst="rect">
            <a:avLst/>
          </a:prstGeom>
          <a:noFill/>
          <a:ln>
            <a:noFill/>
          </a:ln>
        </p:spPr>
        <p:txBody>
          <a:bodyPr lIns="90000" rIns="90000" tIns="45000" bIns="45000"/>
          <a:p>
            <a:pPr>
              <a:lnSpc>
                <a:spcPct val="100000"/>
              </a:lnSpc>
              <a:buSzPct val="70000"/>
              <a:buFont typeface="Wingdings" charset="2"/>
              <a:buChar char=""/>
            </a:pPr>
            <a:r>
              <a:rPr lang="en-IN" sz="2400">
                <a:solidFill>
                  <a:srgbClr val="000000"/>
                </a:solidFill>
                <a:latin typeface="Times New Roman"/>
              </a:rPr>
              <a:t>Report writing points:</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Dictionary concepts with phone book call number                      </a:t>
            </a:r>
            <a:endParaRPr/>
          </a:p>
          <a:p>
            <a:pPr>
              <a:lnSpc>
                <a:spcPct val="100000"/>
              </a:lnSpc>
            </a:pPr>
            <a:r>
              <a:rPr lang="en-IN" sz="2400">
                <a:solidFill>
                  <a:srgbClr val="000000"/>
                </a:solidFill>
                <a:latin typeface="Times New Roman"/>
              </a:rPr>
              <a:t>         </a:t>
            </a:r>
            <a:r>
              <a:rPr lang="en-IN" sz="2400">
                <a:solidFill>
                  <a:srgbClr val="000000"/>
                </a:solidFill>
                <a:latin typeface="Times New Roman"/>
              </a:rPr>
              <a:t>example </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Explain Dictionary as ADT </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Types of Dictionaries :</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a:t>
            </a:r>
            <a:r>
              <a:rPr lang="en-IN" sz="2400">
                <a:solidFill>
                  <a:srgbClr val="000000"/>
                </a:solidFill>
                <a:latin typeface="Times New Roman"/>
              </a:rPr>
              <a:t>       </a:t>
            </a:r>
            <a:r>
              <a:rPr lang="en-IN" sz="2800">
                <a:solidFill>
                  <a:srgbClr val="000000"/>
                </a:solidFill>
                <a:latin typeface="Times New Roman"/>
              </a:rPr>
              <a:t>·</a:t>
            </a:r>
            <a:r>
              <a:rPr lang="en-IN" sz="2400">
                <a:solidFill>
                  <a:srgbClr val="000000"/>
                </a:solidFill>
                <a:latin typeface="Times New Roman"/>
              </a:rPr>
              <a:t> Ordered Dictionaries</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a:t>
            </a:r>
            <a:r>
              <a:rPr lang="en-IN" sz="2800">
                <a:solidFill>
                  <a:srgbClr val="000000"/>
                </a:solidFill>
                <a:latin typeface="Times New Roman"/>
              </a:rPr>
              <a:t>·</a:t>
            </a:r>
            <a:r>
              <a:rPr lang="en-IN" sz="2400">
                <a:solidFill>
                  <a:srgbClr val="000000"/>
                </a:solidFill>
                <a:latin typeface="Times New Roman"/>
              </a:rPr>
              <a:t> Unordered Dictionaries</a:t>
            </a:r>
            <a:endParaRPr/>
          </a:p>
          <a:p>
            <a:pPr>
              <a:lnSpc>
                <a:spcPct val="100000"/>
              </a:lnSpc>
            </a:pPr>
            <a:r>
              <a:rPr lang="en-IN" sz="2400">
                <a:solidFill>
                  <a:srgbClr val="000000"/>
                </a:solidFill>
                <a:latin typeface="Times New Roman"/>
              </a:rPr>
              <a:t>      </a:t>
            </a:r>
            <a:r>
              <a:rPr lang="en-IN" sz="2400">
                <a:solidFill>
                  <a:srgbClr val="000000"/>
                </a:solidFill>
                <a:latin typeface="Times New Roman"/>
              </a:rPr>
              <a:t>- Comparison with other data structures </a:t>
            </a:r>
            <a:endParaRPr/>
          </a:p>
          <a:p>
            <a:pPr>
              <a:lnSpc>
                <a:spcPct val="100000"/>
              </a:lnSpc>
            </a:pPr>
            <a:endParaRPr/>
          </a:p>
        </p:txBody>
      </p:sp>
    </p:spTree>
  </p:cSld>
  <p:timing>
    <p:tnLst>
      <p:par>
        <p:cTn id="89" dur="indefinite" restart="never" nodeType="tmRoot">
          <p:childTnLst>
            <p:seq>
              <p:cTn id="90" nodeType="mainSeq"/>
              <p:prevCondLst>
                <p:cond delay="0" evt="onPrev">
                  <p:tgtEl>
                    <p:sldTgt/>
                  </p:tgtEl>
                </p:cond>
              </p:prevCondLst>
              <p:nextCondLst>
                <p:cond delay="0"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5" name="CustomShape 1"/>
          <p:cNvSpPr/>
          <p:nvPr/>
        </p:nvSpPr>
        <p:spPr>
          <a:xfrm>
            <a:off x="457200" y="152280"/>
            <a:ext cx="7466760" cy="715320"/>
          </a:xfrm>
          <a:prstGeom prst="rect">
            <a:avLst/>
          </a:prstGeom>
          <a:noFill/>
          <a:ln>
            <a:noFill/>
          </a:ln>
        </p:spPr>
        <p:txBody>
          <a:bodyPr lIns="90000" rIns="90000" tIns="45000" bIns="45000" anchor="b"/>
          <a:p>
            <a:pPr>
              <a:lnSpc>
                <a:spcPct val="100000"/>
              </a:lnSpc>
            </a:pPr>
            <a:r>
              <a:rPr lang="en-IN" sz="2800">
                <a:solidFill>
                  <a:srgbClr val="575f6d"/>
                </a:solidFill>
                <a:latin typeface="Times New Roman"/>
              </a:rPr>
              <a:t>References </a:t>
            </a:r>
            <a:endParaRPr/>
          </a:p>
        </p:txBody>
      </p:sp>
      <p:sp>
        <p:nvSpPr>
          <p:cNvPr id="236" name="CustomShape 2"/>
          <p:cNvSpPr/>
          <p:nvPr/>
        </p:nvSpPr>
        <p:spPr>
          <a:xfrm>
            <a:off x="457200" y="914400"/>
            <a:ext cx="7848000" cy="5558760"/>
          </a:xfrm>
          <a:prstGeom prst="rect">
            <a:avLst/>
          </a:prstGeom>
          <a:noFill/>
          <a:ln>
            <a:noFill/>
          </a:ln>
        </p:spPr>
        <p:txBody>
          <a:bodyPr lIns="90000" rIns="90000" tIns="45000" bIns="45000"/>
          <a:p>
            <a:pPr algn="just">
              <a:lnSpc>
                <a:spcPct val="100000"/>
              </a:lnSpc>
              <a:buSzPct val="70000"/>
              <a:buFont typeface="Wingdings" charset="2"/>
              <a:buChar char=""/>
            </a:pPr>
            <a:r>
              <a:rPr lang="en-IN" sz="2400">
                <a:solidFill>
                  <a:srgbClr val="000000"/>
                </a:solidFill>
                <a:latin typeface="Times New Roman"/>
              </a:rPr>
              <a:t>Horowitz, Sahani, Dinesh Mehata, “Fundamentals of Data Structures in C++”, Galgotia Publisher, ISBN: 8175152788, 9788175152786.</a:t>
            </a:r>
            <a:endParaRPr/>
          </a:p>
          <a:p>
            <a:pPr algn="just">
              <a:lnSpc>
                <a:spcPct val="100000"/>
              </a:lnSpc>
              <a:buSzPct val="70000"/>
              <a:buFont typeface="Wingdings" charset="2"/>
              <a:buChar char=""/>
            </a:pPr>
            <a:r>
              <a:rPr lang="en-IN" sz="2400">
                <a:solidFill>
                  <a:srgbClr val="000000"/>
                </a:solidFill>
                <a:latin typeface="Times New Roman"/>
              </a:rPr>
              <a:t>Peter Brass, “Advanced Data Structures”, Cambridge University Press, ISBN: 978-1-107- 43982-5</a:t>
            </a:r>
            <a:endParaRPr/>
          </a:p>
          <a:p>
            <a:pPr algn="just">
              <a:lnSpc>
                <a:spcPct val="100000"/>
              </a:lnSpc>
              <a:buSzPct val="70000"/>
              <a:buFont typeface="Wingdings" charset="2"/>
              <a:buChar char=""/>
            </a:pPr>
            <a:r>
              <a:rPr lang="en-IN" sz="2400" u="sng">
                <a:solidFill>
                  <a:srgbClr val="d2611c"/>
                </a:solidFill>
                <a:latin typeface="Times New Roman"/>
              </a:rPr>
              <a:t>https://www.geeksforgeeks.org/hashing-data-structure/#basicHashing</a:t>
            </a:r>
            <a:endParaRPr/>
          </a:p>
          <a:p>
            <a:pPr algn="just">
              <a:lnSpc>
                <a:spcPct val="100000"/>
              </a:lnSpc>
              <a:buSzPct val="70000"/>
              <a:buFont typeface="Wingdings" charset="2"/>
              <a:buChar char=""/>
            </a:pPr>
            <a:r>
              <a:rPr lang="en-IN" sz="2400" u="sng">
                <a:solidFill>
                  <a:srgbClr val="d2611c"/>
                </a:solidFill>
                <a:latin typeface="Times New Roman"/>
              </a:rPr>
              <a:t>https://www.tutorialspoint.com/Hash-Functions-and-Hash-Tables</a:t>
            </a:r>
            <a:endParaRPr/>
          </a:p>
          <a:p>
            <a:pPr algn="just">
              <a:lnSpc>
                <a:spcPct val="100000"/>
              </a:lnSpc>
              <a:buSzPct val="70000"/>
              <a:buFont typeface="Wingdings" charset="2"/>
              <a:buChar char=""/>
            </a:pPr>
            <a:r>
              <a:rPr lang="en-IN" sz="2400" u="sng">
                <a:solidFill>
                  <a:srgbClr val="d2611c"/>
                </a:solidFill>
                <a:latin typeface="Times New Roman"/>
              </a:rPr>
              <a:t>https://courses.cs.washington.edu/courses/cse326/00wi/handouts/lecture16/sld025.htm</a:t>
            </a:r>
            <a:r>
              <a:rPr lang="en-IN" sz="2400">
                <a:solidFill>
                  <a:srgbClr val="ff0000"/>
                </a:solidFill>
                <a:latin typeface="Times New Roman"/>
              </a:rPr>
              <a:t> </a:t>
            </a:r>
            <a:endParaRPr/>
          </a:p>
          <a:p>
            <a:pPr algn="just">
              <a:lnSpc>
                <a:spcPct val="100000"/>
              </a:lnSpc>
              <a:buSzPct val="70000"/>
              <a:buFont typeface="Wingdings" charset="2"/>
              <a:buChar char=""/>
            </a:pPr>
            <a:r>
              <a:rPr lang="en-IN" sz="2400" u="sng">
                <a:solidFill>
                  <a:srgbClr val="d2611c"/>
                </a:solidFill>
                <a:latin typeface="Times New Roman"/>
              </a:rPr>
              <a:t>https://www.geeksforgeeks.org/extendible-hashing-dynamic-approach-to-dbms/</a:t>
            </a:r>
            <a:r>
              <a:rPr lang="en-IN" sz="2400">
                <a:solidFill>
                  <a:srgbClr val="ff0000"/>
                </a:solidFill>
                <a:latin typeface="Times New Roman"/>
              </a:rPr>
              <a:t> </a:t>
            </a:r>
            <a:endParaRPr/>
          </a:p>
          <a:p>
            <a:pPr algn="just">
              <a:lnSpc>
                <a:spcPct val="100000"/>
              </a:lnSpc>
              <a:buSzPct val="70000"/>
              <a:buFont typeface="Wingdings" charset="2"/>
              <a:buChar char=""/>
            </a:pPr>
            <a:r>
              <a:rPr lang="en-IN" sz="2400" u="sng">
                <a:solidFill>
                  <a:srgbClr val="d2611c"/>
                </a:solidFill>
                <a:latin typeface="Times New Roman"/>
              </a:rPr>
              <a:t>https://iq.opengenus.org/skip-list/</a:t>
            </a:r>
            <a:endParaRPr/>
          </a:p>
          <a:p>
            <a:pPr algn="just">
              <a:lnSpc>
                <a:spcPct val="100000"/>
              </a:lnSpc>
              <a:buSzPct val="70000"/>
              <a:buFont typeface="Wingdings" charset="2"/>
              <a:buChar char=""/>
            </a:pPr>
            <a:r>
              <a:rPr lang="en-IN" sz="2400" u="sng">
                <a:solidFill>
                  <a:srgbClr val="d2611c"/>
                </a:solidFill>
                <a:latin typeface="Times New Roman"/>
              </a:rPr>
              <a:t>https://www.youtube.com/watch?v=UGaOXaXAM5M&amp;ab_channel=ShusenWang</a:t>
            </a:r>
            <a:r>
              <a:rPr lang="en-IN" sz="2400">
                <a:solidFill>
                  <a:srgbClr val="000000"/>
                </a:solidFill>
                <a:latin typeface="Times New Roman"/>
              </a:rPr>
              <a:t>  </a:t>
            </a:r>
            <a:endParaRPr/>
          </a:p>
          <a:p>
            <a:pPr algn="just">
              <a:lnSpc>
                <a:spcPct val="100000"/>
              </a:lnSpc>
              <a:buSzPct val="70000"/>
              <a:buFont typeface="Wingdings" charset="2"/>
              <a:buChar char=""/>
            </a:pPr>
            <a:r>
              <a:rPr lang="en-IN" sz="2400" u="sng">
                <a:solidFill>
                  <a:srgbClr val="d2611c"/>
                </a:solidFill>
                <a:latin typeface="Times New Roman"/>
              </a:rPr>
              <a:t>https://www.cscjournals.org/manuscript/Journals/IJEA/Volume5/Issue1/IJEA-45.pdf</a:t>
            </a:r>
            <a:r>
              <a:rPr lang="en-IN" sz="2400">
                <a:solidFill>
                  <a:srgbClr val="000000"/>
                </a:solidFill>
                <a:latin typeface="Times New Roman"/>
              </a:rPr>
              <a:t> </a:t>
            </a:r>
            <a:endParaRPr/>
          </a:p>
          <a:p>
            <a:pPr algn="just">
              <a:lnSpc>
                <a:spcPct val="100000"/>
              </a:lnSpc>
              <a:buSzPct val="70000"/>
              <a:buFont typeface="Wingdings" charset="2"/>
              <a:buChar char=""/>
            </a:pPr>
            <a:r>
              <a:rPr lang="en-IN" sz="2400" u="sng">
                <a:solidFill>
                  <a:srgbClr val="d2611c"/>
                </a:solidFill>
                <a:latin typeface="Times New Roman"/>
              </a:rPr>
              <a:t>https://www.researchgate.net/publication/277409678_Efficient_hash_tables_for_network_applications</a:t>
            </a:r>
            <a:endParaRPr/>
          </a:p>
          <a:p>
            <a:pPr algn="just">
              <a:lnSpc>
                <a:spcPct val="100000"/>
              </a:lnSpc>
            </a:pPr>
            <a:endParaRPr/>
          </a:p>
          <a:p>
            <a:pPr algn="just">
              <a:lnSpc>
                <a:spcPct val="100000"/>
              </a:lnSpc>
            </a:pPr>
            <a:endParaRPr/>
          </a:p>
        </p:txBody>
      </p:sp>
    </p:spTree>
  </p:cSld>
  <p:timing>
    <p:tnLst>
      <p:par>
        <p:cTn id="91" dur="indefinite" restart="never" nodeType="tmRoot">
          <p:childTnLst>
            <p:seq>
              <p:cTn id="92" nodeType="mainSeq"/>
              <p:prevCondLst>
                <p:cond delay="0" evt="onPrev">
                  <p:tgtEl>
                    <p:sldTgt/>
                  </p:tgtEl>
                </p:cond>
              </p:prevCondLst>
              <p:nextCondLst>
                <p:cond delay="0" evt="onNext">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7" name="CustomShape 1"/>
          <p:cNvSpPr/>
          <p:nvPr/>
        </p:nvSpPr>
        <p:spPr>
          <a:xfrm>
            <a:off x="228600" y="1752480"/>
            <a:ext cx="8228880" cy="2666160"/>
          </a:xfrm>
          <a:prstGeom prst="rect">
            <a:avLst/>
          </a:prstGeom>
          <a:noFill/>
          <a:ln>
            <a:noFill/>
          </a:ln>
        </p:spPr>
        <p:txBody>
          <a:bodyPr lIns="90000" rIns="90000" tIns="45000" bIns="45000" anchor="b"/>
          <a:p>
            <a:r>
              <a:rPr lang="en-IN" sz="4400">
                <a:solidFill>
                  <a:srgbClr val="575f6d"/>
                </a:solidFill>
                <a:latin typeface="Times New Roman"/>
              </a:rPr>
              <a:t>Thank you</a:t>
            </a:r>
            <a:endParaRPr/>
          </a:p>
          <a:p>
            <a:endParaRPr/>
          </a:p>
          <a:p>
            <a:pPr algn="ctr">
              <a:lnSpc>
                <a:spcPct val="100000"/>
              </a:lnSpc>
            </a:pPr>
            <a:r>
              <a:rPr lang="en-IN" sz="3200">
                <a:solidFill>
                  <a:srgbClr val="575f6d"/>
                </a:solidFill>
                <a:latin typeface="Times New Roman"/>
              </a:rPr>
              <a:t>shalaka.deore@mescoepune.org </a:t>
            </a:r>
            <a:endParaRPr/>
          </a:p>
        </p:txBody>
      </p:sp>
    </p:spTree>
  </p:cSld>
  <p:timing>
    <p:tnLst>
      <p:par>
        <p:cTn id="93" dur="indefinite" restart="never" nodeType="tmRoot">
          <p:childTnLst>
            <p:seq>
              <p:cTn id="94"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